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8" r:id="rId3"/>
    <p:sldId id="257" r:id="rId4"/>
    <p:sldId id="259" r:id="rId5"/>
    <p:sldId id="260" r:id="rId6"/>
    <p:sldId id="261" r:id="rId7"/>
    <p:sldId id="262" r:id="rId8"/>
    <p:sldId id="263" r:id="rId9"/>
    <p:sldId id="264" r:id="rId10"/>
    <p:sldId id="265" r:id="rId11"/>
    <p:sldId id="266" r:id="rId12"/>
    <p:sldId id="270" r:id="rId13"/>
    <p:sldId id="267" r:id="rId14"/>
    <p:sldId id="268" r:id="rId15"/>
    <p:sldId id="287" r:id="rId16"/>
    <p:sldId id="269" r:id="rId17"/>
    <p:sldId id="289" r:id="rId18"/>
    <p:sldId id="290" r:id="rId19"/>
    <p:sldId id="273" r:id="rId20"/>
    <p:sldId id="284" r:id="rId21"/>
    <p:sldId id="286" r:id="rId22"/>
    <p:sldId id="285" r:id="rId23"/>
    <p:sldId id="274" r:id="rId24"/>
    <p:sldId id="276" r:id="rId25"/>
    <p:sldId id="277" r:id="rId26"/>
    <p:sldId id="278" r:id="rId27"/>
    <p:sldId id="279" r:id="rId28"/>
    <p:sldId id="280" r:id="rId29"/>
    <p:sldId id="281" r:id="rId30"/>
    <p:sldId id="282" r:id="rId31"/>
    <p:sldId id="283"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6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4C0319-AB46-42CA-A553-AB4DD31E6E1A}" type="datetimeFigureOut">
              <a:rPr lang="el-GR" smtClean="0"/>
              <a:t>5/6/2015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05C9-E09F-4F9E-8A3C-02413C193772}" type="slidenum">
              <a:rPr lang="el-GR" smtClean="0"/>
              <a:t>‹#›</a:t>
            </a:fld>
            <a:endParaRPr lang="el-GR"/>
          </a:p>
        </p:txBody>
      </p:sp>
    </p:spTree>
    <p:extLst>
      <p:ext uri="{BB962C8B-B14F-4D97-AF65-F5344CB8AC3E}">
        <p14:creationId xmlns:p14="http://schemas.microsoft.com/office/powerpoint/2010/main" val="2198273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99D05C9-E09F-4F9E-8A3C-02413C193772}" type="slidenum">
              <a:rPr lang="el-GR" smtClean="0"/>
              <a:t>17</a:t>
            </a:fld>
            <a:endParaRPr lang="el-GR"/>
          </a:p>
        </p:txBody>
      </p:sp>
    </p:spTree>
    <p:extLst>
      <p:ext uri="{BB962C8B-B14F-4D97-AF65-F5344CB8AC3E}">
        <p14:creationId xmlns:p14="http://schemas.microsoft.com/office/powerpoint/2010/main" val="2490277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24FF5939-6271-4FB1-9EB3-72DFCEA077AD}" type="datetime1">
              <a:rPr lang="el-GR" smtClean="0"/>
              <a:t>5/6/2015</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49914FD3-3E55-44E5-B91E-95C42355B432}" type="datetime1">
              <a:rPr lang="el-GR" smtClean="0"/>
              <a:t>5/6/2015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F18C524-F70E-4476-80F9-27C16FCA9DFF}" type="datetime1">
              <a:rPr lang="el-GR" smtClean="0"/>
              <a:t>5/6/2015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9E720CF1-2C70-473F-9F3D-B0D7FDBBE7F4}" type="datetime1">
              <a:rPr lang="el-GR" smtClean="0"/>
              <a:t>5/6/2015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D544F1F7-FBF9-4003-AE6C-4726E059F0A8}" type="datetime1">
              <a:rPr lang="el-GR" smtClean="0"/>
              <a:t>5/6/2015</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4A4DDE56-3B9E-49AE-ACDA-956EF721B9FE}" type="datetime1">
              <a:rPr lang="el-GR" smtClean="0"/>
              <a:t>5/6/2015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E2D84DC-A0CC-45F6-989C-6DE49864975F}" type="datetime1">
              <a:rPr lang="el-GR" smtClean="0"/>
              <a:t>5/6/2015</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85C32E06-5E4A-4579-BF60-6B099F4A34AB}" type="datetime1">
              <a:rPr lang="el-GR" smtClean="0"/>
              <a:t>5/6/2015</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781AB353-5A04-43D0-B6E9-A8A976F53EF4}" type="datetime1">
              <a:rPr lang="el-GR" smtClean="0"/>
              <a:t>5/6/2015</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250D3F3B-D508-4693-9945-EE7F669C6587}" type="datetime1">
              <a:rPr lang="el-GR" smtClean="0"/>
              <a:t>5/6/2015</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2BA5C2AF-3E95-4720-9F66-707B92C1D23D}" type="datetime1">
              <a:rPr lang="el-GR" smtClean="0"/>
              <a:t>5/6/2015</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D3F1D1C4-C2D9-4231-9FB2-B2D9D97AA41D}"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9E53E6-505C-4923-97EE-5731D36C7249}" type="datetime1">
              <a:rPr lang="el-GR" smtClean="0"/>
              <a:t>5/6/2015</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sz="3600" b="1" dirty="0" smtClean="0"/>
              <a:t/>
            </a:r>
            <a:br>
              <a:rPr lang="en-US" sz="3600" b="1" dirty="0" smtClean="0"/>
            </a:br>
            <a:r>
              <a:rPr lang="en-US" sz="3600" b="1" dirty="0" smtClean="0"/>
              <a:t/>
            </a:r>
            <a:br>
              <a:rPr lang="en-US" sz="3600" b="1" dirty="0" smtClean="0"/>
            </a:br>
            <a:r>
              <a:rPr lang="en-US" sz="3600" b="1" dirty="0" smtClean="0"/>
              <a:t>10</a:t>
            </a:r>
            <a:r>
              <a:rPr lang="en-US" sz="3600" b="1" baseline="30000" dirty="0" smtClean="0"/>
              <a:t>th</a:t>
            </a:r>
            <a:r>
              <a:rPr lang="en-US" sz="3600" b="1" dirty="0" smtClean="0"/>
              <a:t> Conference on Stochastic Models of Manufacturing and Service Operations (SMMSO 2015)</a:t>
            </a:r>
            <a:r>
              <a:rPr lang="el-GR" dirty="0" smtClean="0"/>
              <a:t/>
            </a:r>
            <a:br>
              <a:rPr lang="el-GR" dirty="0" smtClean="0"/>
            </a:br>
            <a:r>
              <a:rPr lang="el-GR" dirty="0" smtClean="0"/>
              <a:t/>
            </a:r>
            <a:br>
              <a:rPr lang="el-GR" dirty="0" smtClean="0"/>
            </a:br>
            <a:endParaRPr lang="el-GR" dirty="0"/>
          </a:p>
        </p:txBody>
      </p:sp>
      <p:sp>
        <p:nvSpPr>
          <p:cNvPr id="3" name="2 - Υπότιτλος"/>
          <p:cNvSpPr>
            <a:spLocks noGrp="1"/>
          </p:cNvSpPr>
          <p:nvPr>
            <p:ph type="subTitle" idx="1"/>
          </p:nvPr>
        </p:nvSpPr>
        <p:spPr>
          <a:xfrm>
            <a:off x="928662" y="2786058"/>
            <a:ext cx="7143800" cy="2043130"/>
          </a:xfrm>
        </p:spPr>
        <p:txBody>
          <a:bodyPr>
            <a:normAutofit fontScale="92500" lnSpcReduction="10000"/>
          </a:bodyPr>
          <a:lstStyle/>
          <a:p>
            <a:r>
              <a:rPr lang="en-US" b="1" dirty="0" smtClean="0"/>
              <a:t>The effect of supplier interruptions on a merge supply network. Comparison between </a:t>
            </a:r>
            <a:r>
              <a:rPr lang="en-US" b="1" dirty="0" err="1" smtClean="0"/>
              <a:t>Coxian</a:t>
            </a:r>
            <a:r>
              <a:rPr lang="en-US" b="1" dirty="0" smtClean="0"/>
              <a:t> and exponential approaches</a:t>
            </a:r>
          </a:p>
          <a:p>
            <a:r>
              <a:rPr lang="en-US" i="1" dirty="0" err="1" smtClean="0"/>
              <a:t>Vrisagotis</a:t>
            </a:r>
            <a:r>
              <a:rPr lang="en-US" i="1" dirty="0" smtClean="0"/>
              <a:t> </a:t>
            </a:r>
            <a:r>
              <a:rPr lang="en-US" i="1" dirty="0" err="1" smtClean="0"/>
              <a:t>Vasileios</a:t>
            </a:r>
            <a:r>
              <a:rPr lang="en-US" i="1" dirty="0" smtClean="0"/>
              <a:t>, </a:t>
            </a:r>
            <a:r>
              <a:rPr lang="en-US" i="1" dirty="0" err="1" smtClean="0"/>
              <a:t>Geranios</a:t>
            </a:r>
            <a:r>
              <a:rPr lang="en-US" i="1" dirty="0" smtClean="0"/>
              <a:t> Michael, </a:t>
            </a:r>
            <a:r>
              <a:rPr lang="en-US" i="1" dirty="0" err="1" smtClean="0"/>
              <a:t>Vidalis</a:t>
            </a:r>
            <a:r>
              <a:rPr lang="en-US" i="1" dirty="0" smtClean="0"/>
              <a:t> Michael</a:t>
            </a:r>
            <a:r>
              <a:rPr lang="en-US" dirty="0" smtClean="0"/>
              <a:t> </a:t>
            </a:r>
            <a:endParaRPr lang="en-US" b="1" dirty="0" smtClean="0"/>
          </a:p>
          <a:p>
            <a:endParaRPr lang="en-US" b="1"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n-US" dirty="0" smtClean="0"/>
              <a:t>Based on the above mentioned literature on our paper we try to model supply interruptions which are both exponentially distributed according to </a:t>
            </a:r>
            <a:r>
              <a:rPr lang="en-US" dirty="0" err="1" smtClean="0"/>
              <a:t>Altiok</a:t>
            </a:r>
            <a:r>
              <a:rPr lang="en-US" dirty="0" smtClean="0"/>
              <a:t> (</a:t>
            </a:r>
            <a:r>
              <a:rPr lang="en-US" dirty="0" err="1" smtClean="0"/>
              <a:t>Altiok</a:t>
            </a:r>
            <a:r>
              <a:rPr lang="en-US" dirty="0" smtClean="0"/>
              <a:t>, 1997) case. </a:t>
            </a:r>
          </a:p>
          <a:p>
            <a:r>
              <a:rPr lang="en-US" dirty="0" smtClean="0"/>
              <a:t>In more detail , when processing and repair times are both exponentially distributed then density function are distributed according to </a:t>
            </a:r>
            <a:r>
              <a:rPr lang="en-US" dirty="0" err="1" smtClean="0"/>
              <a:t>Coxian</a:t>
            </a:r>
            <a:r>
              <a:rPr lang="en-US" dirty="0" smtClean="0"/>
              <a:t>  phase type distribution. As a result when processing time, failure time and repair time are all exponentially distributed the process completion time becomes a </a:t>
            </a:r>
            <a:r>
              <a:rPr lang="en-US" dirty="0" err="1" smtClean="0"/>
              <a:t>Coxian</a:t>
            </a:r>
            <a:r>
              <a:rPr lang="en-US" dirty="0" smtClean="0"/>
              <a:t> -2 random variable. </a:t>
            </a:r>
          </a:p>
          <a:p>
            <a:r>
              <a:rPr lang="en-US" dirty="0" smtClean="0"/>
              <a:t>Our seeking on our paper is to define the values of </a:t>
            </a:r>
            <a:r>
              <a:rPr lang="en-US" dirty="0" err="1" smtClean="0"/>
              <a:t>Coxian</a:t>
            </a:r>
            <a:r>
              <a:rPr lang="en-US" dirty="0" smtClean="0"/>
              <a:t> phase type distribution d</a:t>
            </a:r>
            <a:r>
              <a:rPr lang="en-US" baseline="-25000" dirty="0" smtClean="0"/>
              <a:t>i1</a:t>
            </a:r>
            <a:r>
              <a:rPr lang="en-US" dirty="0" smtClean="0"/>
              <a:t>,d</a:t>
            </a:r>
            <a:r>
              <a:rPr lang="en-US" baseline="-25000" dirty="0" smtClean="0"/>
              <a:t>i2 </a:t>
            </a:r>
            <a:r>
              <a:rPr lang="en-US" dirty="0" smtClean="0"/>
              <a:t>, μ</a:t>
            </a:r>
            <a:r>
              <a:rPr lang="en-US" baseline="-25000" dirty="0" smtClean="0"/>
              <a:t>ι1</a:t>
            </a:r>
            <a:r>
              <a:rPr lang="en-US" dirty="0" smtClean="0"/>
              <a:t>,μ</a:t>
            </a:r>
            <a:r>
              <a:rPr lang="en-US" baseline="-25000" dirty="0" smtClean="0"/>
              <a:t>ι2  </a:t>
            </a:r>
            <a:r>
              <a:rPr lang="en-US" dirty="0" smtClean="0"/>
              <a:t> for process completion time that directly corresponds to exponentially distributed .processing times , repair times and failure </a:t>
            </a:r>
            <a:r>
              <a:rPr lang="en-US" dirty="0" err="1" smtClean="0"/>
              <a:t>timeS</a:t>
            </a:r>
            <a:endParaRPr lang="el-GR" dirty="0"/>
          </a:p>
        </p:txBody>
      </p:sp>
      <p:sp>
        <p:nvSpPr>
          <p:cNvPr id="2" name="1 - Τίτλος"/>
          <p:cNvSpPr>
            <a:spLocks noGrp="1"/>
          </p:cNvSpPr>
          <p:nvPr>
            <p:ph type="title"/>
          </p:nvPr>
        </p:nvSpPr>
        <p:spPr/>
        <p:txBody>
          <a:bodyPr/>
          <a:lstStyle/>
          <a:p>
            <a:r>
              <a:rPr lang="en-US" dirty="0" smtClean="0"/>
              <a:t>LITERATURE REVIEW 7/7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10</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US" dirty="0" smtClean="0"/>
              <a:t>Our system is described as network of suppliers and distribution center with divergent structure </a:t>
            </a:r>
            <a:r>
              <a:rPr lang="en-US" b="1" u="sng" dirty="0" smtClean="0"/>
              <a:t>or</a:t>
            </a:r>
            <a:r>
              <a:rPr lang="en-US" dirty="0" smtClean="0"/>
              <a:t> the distribution  system is  merge- in </a:t>
            </a:r>
          </a:p>
          <a:p>
            <a:r>
              <a:rPr lang="en-US" dirty="0" smtClean="0"/>
              <a:t>It consists of a number of suppliers (N) a number of buffer places (B) and one distribution  center</a:t>
            </a:r>
          </a:p>
          <a:p>
            <a:r>
              <a:rPr lang="en-US" dirty="0" smtClean="0"/>
              <a:t>We also assume a common shared buffer</a:t>
            </a:r>
            <a:endParaRPr lang="el-GR" dirty="0"/>
          </a:p>
        </p:txBody>
      </p:sp>
      <p:sp>
        <p:nvSpPr>
          <p:cNvPr id="2" name="1 - Τίτλος"/>
          <p:cNvSpPr>
            <a:spLocks noGrp="1"/>
          </p:cNvSpPr>
          <p:nvPr>
            <p:ph type="title"/>
          </p:nvPr>
        </p:nvSpPr>
        <p:spPr/>
        <p:txBody>
          <a:bodyPr>
            <a:normAutofit/>
          </a:bodyPr>
          <a:lstStyle/>
          <a:p>
            <a:r>
              <a:rPr lang="en-US" dirty="0" smtClean="0"/>
              <a:t>SYSTEM  DESCRIPTION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11</a:t>
            </a:fld>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 Θέση περιεχομένου" descr="graph2.jpg"/>
          <p:cNvPicPr>
            <a:picLocks noGrp="1" noChangeAspect="1"/>
          </p:cNvPicPr>
          <p:nvPr>
            <p:ph idx="1"/>
          </p:nvPr>
        </p:nvPicPr>
        <p:blipFill>
          <a:blip r:embed="rId2"/>
          <a:stretch>
            <a:fillRect/>
          </a:stretch>
        </p:blipFill>
        <p:spPr>
          <a:xfrm>
            <a:off x="914400" y="1700808"/>
            <a:ext cx="8229600" cy="4153989"/>
          </a:xfrm>
        </p:spPr>
      </p:pic>
      <p:sp>
        <p:nvSpPr>
          <p:cNvPr id="2" name="1 - Τίτλος"/>
          <p:cNvSpPr>
            <a:spLocks noGrp="1"/>
          </p:cNvSpPr>
          <p:nvPr>
            <p:ph type="title"/>
          </p:nvPr>
        </p:nvSpPr>
        <p:spPr/>
        <p:txBody>
          <a:bodyPr/>
          <a:lstStyle/>
          <a:p>
            <a:r>
              <a:rPr lang="en-US" dirty="0" smtClean="0"/>
              <a:t>SYSTEM DESCRIPTION </a:t>
            </a:r>
            <a:endParaRPr lang="el-GR" dirty="0"/>
          </a:p>
        </p:txBody>
      </p:sp>
      <p:sp>
        <p:nvSpPr>
          <p:cNvPr id="3" name="Θέση αριθμού διαφάνειας 2"/>
          <p:cNvSpPr>
            <a:spLocks noGrp="1"/>
          </p:cNvSpPr>
          <p:nvPr>
            <p:ph type="sldNum" sz="quarter" idx="12"/>
          </p:nvPr>
        </p:nvSpPr>
        <p:spPr/>
        <p:txBody>
          <a:bodyPr/>
          <a:lstStyle/>
          <a:p>
            <a:fld id="{D3F1D1C4-C2D9-4231-9FB2-B2D9D97AA41D}" type="slidenum">
              <a:rPr lang="el-GR" smtClean="0"/>
              <a:pPr/>
              <a:t>12</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n-US" dirty="0" smtClean="0"/>
              <a:t>Further, the system consists of a number of suppliers in the upstream echelon and one distribution  center in the downstream echelon. The process flows are of two types for the  </a:t>
            </a:r>
            <a:r>
              <a:rPr lang="en-US" u="sng" dirty="0" smtClean="0"/>
              <a:t>suppliers and the distribution center  </a:t>
            </a:r>
            <a:endParaRPr lang="el-GR" u="sng" dirty="0" smtClean="0"/>
          </a:p>
          <a:p>
            <a:pPr marL="971550" lvl="1" indent="-514350" algn="just">
              <a:buFont typeface="+mj-lt"/>
              <a:buAutoNum type="arabicPeriod"/>
            </a:pPr>
            <a:r>
              <a:rPr lang="en-US" sz="3200" b="1" dirty="0" smtClean="0"/>
              <a:t>Process flow  without</a:t>
            </a:r>
            <a:r>
              <a:rPr lang="en-US" sz="3200" dirty="0"/>
              <a:t> </a:t>
            </a:r>
            <a:r>
              <a:rPr lang="en-US" sz="3200" b="1" dirty="0" smtClean="0"/>
              <a:t>breakdowns</a:t>
            </a:r>
            <a:r>
              <a:rPr lang="en-US" sz="3200" dirty="0" smtClean="0"/>
              <a:t> </a:t>
            </a:r>
            <a:endParaRPr lang="el-GR" sz="3200" dirty="0" smtClean="0"/>
          </a:p>
          <a:p>
            <a:pPr marL="971550" lvl="1" indent="-514350" algn="just">
              <a:buFont typeface="+mj-lt"/>
              <a:buAutoNum type="arabicPeriod"/>
            </a:pPr>
            <a:r>
              <a:rPr lang="en-US" sz="3200" b="1" dirty="0"/>
              <a:t>Process flow  with breakdowns</a:t>
            </a:r>
            <a:r>
              <a:rPr lang="en-US" dirty="0" smtClean="0"/>
              <a:t>.</a:t>
            </a:r>
            <a:endParaRPr lang="el-GR" dirty="0" smtClean="0"/>
          </a:p>
          <a:p>
            <a:endParaRPr lang="el-GR" dirty="0"/>
          </a:p>
        </p:txBody>
      </p:sp>
      <p:sp>
        <p:nvSpPr>
          <p:cNvPr id="2" name="1 - Τίτλος"/>
          <p:cNvSpPr>
            <a:spLocks noGrp="1"/>
          </p:cNvSpPr>
          <p:nvPr>
            <p:ph type="title"/>
          </p:nvPr>
        </p:nvSpPr>
        <p:spPr/>
        <p:txBody>
          <a:bodyPr/>
          <a:lstStyle/>
          <a:p>
            <a:r>
              <a:rPr lang="en-US" dirty="0" smtClean="0"/>
              <a:t> MODEL DESCRIPTION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13</a:t>
            </a:fld>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lgn="just"/>
            <a:r>
              <a:rPr lang="en-US" dirty="0" smtClean="0"/>
              <a:t>We use </a:t>
            </a:r>
            <a:r>
              <a:rPr lang="en-US" dirty="0" err="1" smtClean="0"/>
              <a:t>Coxian</a:t>
            </a:r>
            <a:r>
              <a:rPr lang="en-US" dirty="0" smtClean="0"/>
              <a:t> -2 phase type distribution to model the time needed for a completion of an order without breakdowns or with breakdowns.</a:t>
            </a:r>
          </a:p>
          <a:p>
            <a:pPr lvl="1" algn="just"/>
            <a:r>
              <a:rPr lang="en-US" sz="3300" b="1" dirty="0" smtClean="0"/>
              <a:t>Flow without breakdowns </a:t>
            </a:r>
            <a:r>
              <a:rPr lang="en-US" dirty="0" smtClean="0"/>
              <a:t>;For each of the N supplier we assume a fraction of orders </a:t>
            </a:r>
            <a:r>
              <a:rPr lang="en-US" b="1" u="sng" dirty="0" smtClean="0"/>
              <a:t>d</a:t>
            </a:r>
            <a:r>
              <a:rPr lang="en-US" b="1" u="sng" baseline="-25000" dirty="0" smtClean="0"/>
              <a:t>N1</a:t>
            </a:r>
            <a:r>
              <a:rPr lang="en-US" dirty="0" smtClean="0"/>
              <a:t>(0≤ dsupplier1≤1) which is processed in a time rate </a:t>
            </a:r>
            <a:r>
              <a:rPr lang="en-US" sz="2400" b="1" u="sng" dirty="0" smtClean="0"/>
              <a:t>μΝ1</a:t>
            </a:r>
            <a:r>
              <a:rPr lang="en-US" dirty="0" smtClean="0"/>
              <a:t> with no phase of breakdown   and concerns normal process  flow </a:t>
            </a:r>
          </a:p>
          <a:p>
            <a:pPr lvl="1" algn="just"/>
            <a:r>
              <a:rPr lang="en-US" dirty="0" smtClean="0"/>
              <a:t> </a:t>
            </a:r>
            <a:r>
              <a:rPr lang="en-US" sz="3400" b="1" dirty="0"/>
              <a:t>Flow with breakdowns </a:t>
            </a:r>
            <a:r>
              <a:rPr lang="en-US" dirty="0" smtClean="0"/>
              <a:t>another fraction of orders </a:t>
            </a:r>
            <a:r>
              <a:rPr lang="en-US" sz="2400" b="1" u="sng" dirty="0" smtClean="0"/>
              <a:t>dN2</a:t>
            </a:r>
            <a:r>
              <a:rPr lang="en-US" dirty="0" smtClean="0"/>
              <a:t>(0 ≤ dsupplier2=1- dsupplier1≤1) which is processed in a  time rate </a:t>
            </a:r>
            <a:r>
              <a:rPr lang="en-US" sz="2400" b="1" u="sng" dirty="0" smtClean="0"/>
              <a:t>μΝ2</a:t>
            </a:r>
            <a:r>
              <a:rPr lang="en-US" dirty="0" smtClean="0"/>
              <a:t>  where the process flow faces breakdowns . </a:t>
            </a:r>
            <a:endParaRPr lang="el-GR" dirty="0" smtClean="0"/>
          </a:p>
          <a:p>
            <a:endParaRPr lang="el-GR" dirty="0"/>
          </a:p>
        </p:txBody>
      </p:sp>
      <p:sp>
        <p:nvSpPr>
          <p:cNvPr id="2" name="1 - Τίτλος"/>
          <p:cNvSpPr>
            <a:spLocks noGrp="1"/>
          </p:cNvSpPr>
          <p:nvPr>
            <p:ph type="title"/>
          </p:nvPr>
        </p:nvSpPr>
        <p:spPr/>
        <p:txBody>
          <a:bodyPr>
            <a:normAutofit fontScale="90000"/>
          </a:bodyPr>
          <a:lstStyle/>
          <a:p>
            <a:r>
              <a:rPr lang="en-US" dirty="0" smtClean="0"/>
              <a:t> MODELLING THE TWO PROCESS FLOWS FOR SUPPLIERS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14</a:t>
            </a:fld>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365760" lvl="1" indent="-256032">
              <a:spcBef>
                <a:spcPts val="400"/>
              </a:spcBef>
              <a:buSzPct val="68000"/>
              <a:buFont typeface="Wingdings 3"/>
              <a:buChar char=""/>
            </a:pPr>
            <a:r>
              <a:rPr lang="en-US" dirty="0"/>
              <a:t>As far as distribution </a:t>
            </a:r>
            <a:r>
              <a:rPr lang="en-US" dirty="0" smtClean="0"/>
              <a:t>cente</a:t>
            </a:r>
            <a:r>
              <a:rPr lang="en-US" dirty="0"/>
              <a:t>r</a:t>
            </a:r>
            <a:r>
              <a:rPr lang="en-US" dirty="0" smtClean="0"/>
              <a:t> </a:t>
            </a:r>
            <a:r>
              <a:rPr lang="en-US" dirty="0"/>
              <a:t>concerns, we have the same assumptions</a:t>
            </a:r>
            <a:r>
              <a:rPr lang="en-US" dirty="0" smtClean="0"/>
              <a:t>.</a:t>
            </a:r>
          </a:p>
          <a:p>
            <a:pPr marL="365760" lvl="1" indent="-256032">
              <a:spcBef>
                <a:spcPts val="400"/>
              </a:spcBef>
              <a:buSzPct val="68000"/>
              <a:buFont typeface="Wingdings 3"/>
              <a:buChar char=""/>
            </a:pPr>
            <a:r>
              <a:rPr lang="en-US" dirty="0" smtClean="0"/>
              <a:t> </a:t>
            </a:r>
            <a:r>
              <a:rPr lang="en-US" sz="2400" b="1" dirty="0"/>
              <a:t>Flow without breakdowns </a:t>
            </a:r>
            <a:r>
              <a:rPr lang="en-US" dirty="0" smtClean="0"/>
              <a:t>A </a:t>
            </a:r>
            <a:r>
              <a:rPr lang="en-US" dirty="0"/>
              <a:t>fraction of orders </a:t>
            </a:r>
            <a:r>
              <a:rPr lang="en-US" sz="2400" b="1" u="sng" dirty="0"/>
              <a:t>d1</a:t>
            </a:r>
            <a:r>
              <a:rPr lang="en-US" dirty="0"/>
              <a:t>(0≤ d</a:t>
            </a:r>
            <a:r>
              <a:rPr lang="en-US" baseline="-25000" dirty="0"/>
              <a:t>1</a:t>
            </a:r>
            <a:r>
              <a:rPr lang="en-US" dirty="0"/>
              <a:t>≤1) which is processed in a time rate </a:t>
            </a:r>
            <a:r>
              <a:rPr lang="en-US" sz="2400" b="1" u="sng" dirty="0"/>
              <a:t>μ1</a:t>
            </a:r>
            <a:r>
              <a:rPr lang="en-US" dirty="0"/>
              <a:t> with no phase of breakdown   and concerns normal process flow and </a:t>
            </a:r>
            <a:endParaRPr lang="en-US" dirty="0" smtClean="0"/>
          </a:p>
          <a:p>
            <a:pPr marL="365760" lvl="1" indent="-256032">
              <a:spcBef>
                <a:spcPts val="400"/>
              </a:spcBef>
              <a:buSzPct val="68000"/>
              <a:buFont typeface="Wingdings 3"/>
              <a:buChar char=""/>
            </a:pPr>
            <a:r>
              <a:rPr lang="en-US" sz="2400" b="1" dirty="0" smtClean="0"/>
              <a:t>Flow with </a:t>
            </a:r>
            <a:r>
              <a:rPr lang="en-US" sz="2400" b="1" dirty="0"/>
              <a:t>breakdowns </a:t>
            </a:r>
            <a:r>
              <a:rPr lang="en-US" sz="2400" dirty="0"/>
              <a:t>A</a:t>
            </a:r>
            <a:r>
              <a:rPr lang="en-US" dirty="0" smtClean="0"/>
              <a:t>nother </a:t>
            </a:r>
            <a:r>
              <a:rPr lang="en-US" dirty="0"/>
              <a:t>fraction of orders </a:t>
            </a:r>
            <a:r>
              <a:rPr lang="en-US" sz="2400" b="1" u="sng" dirty="0"/>
              <a:t>d2</a:t>
            </a:r>
            <a:r>
              <a:rPr lang="en-US" dirty="0"/>
              <a:t>(0 ≤ d</a:t>
            </a:r>
            <a:r>
              <a:rPr lang="en-US" baseline="-25000" dirty="0"/>
              <a:t>2</a:t>
            </a:r>
            <a:r>
              <a:rPr lang="en-US" dirty="0"/>
              <a:t>=1- d</a:t>
            </a:r>
            <a:r>
              <a:rPr lang="en-US" baseline="-25000" dirty="0"/>
              <a:t>1</a:t>
            </a:r>
            <a:r>
              <a:rPr lang="en-US" dirty="0"/>
              <a:t>≤1) which </a:t>
            </a:r>
            <a:r>
              <a:rPr lang="en-US" dirty="0" smtClean="0"/>
              <a:t>is </a:t>
            </a:r>
            <a:r>
              <a:rPr lang="en-US" dirty="0"/>
              <a:t>processed in a  time rate </a:t>
            </a:r>
            <a:r>
              <a:rPr lang="en-US" sz="2400" b="1" u="sng" dirty="0"/>
              <a:t>μ2</a:t>
            </a:r>
            <a:r>
              <a:rPr lang="en-US" dirty="0"/>
              <a:t> with one phase of delay which concerns process flow with breakdowns </a:t>
            </a:r>
          </a:p>
          <a:p>
            <a:endParaRPr lang="el-GR" dirty="0"/>
          </a:p>
        </p:txBody>
      </p:sp>
      <p:sp>
        <p:nvSpPr>
          <p:cNvPr id="3" name="Τίτλος 2"/>
          <p:cNvSpPr>
            <a:spLocks noGrp="1"/>
          </p:cNvSpPr>
          <p:nvPr>
            <p:ph type="title"/>
          </p:nvPr>
        </p:nvSpPr>
        <p:spPr/>
        <p:txBody>
          <a:bodyPr>
            <a:normAutofit fontScale="90000"/>
          </a:bodyPr>
          <a:lstStyle/>
          <a:p>
            <a:r>
              <a:rPr lang="en-US" dirty="0"/>
              <a:t>MODELLING THE TWO PROCESS FLOWS FOR </a:t>
            </a:r>
            <a:r>
              <a:rPr lang="en-US" dirty="0" smtClean="0"/>
              <a:t>DISTRIBUTION CENTER</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15</a:t>
            </a:fld>
            <a:endParaRPr lang="el-GR"/>
          </a:p>
        </p:txBody>
      </p:sp>
    </p:spTree>
    <p:extLst>
      <p:ext uri="{BB962C8B-B14F-4D97-AF65-F5344CB8AC3E}">
        <p14:creationId xmlns:p14="http://schemas.microsoft.com/office/powerpoint/2010/main" val="41493662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US" dirty="0" smtClean="0"/>
              <a:t>The suppliers immediately after the completion ship the products to the distribution center.</a:t>
            </a:r>
          </a:p>
          <a:p>
            <a:r>
              <a:rPr lang="en-US" dirty="0" smtClean="0"/>
              <a:t>The suppliers receive raw materials at infinite quantities</a:t>
            </a:r>
          </a:p>
          <a:p>
            <a:r>
              <a:rPr lang="en-US" dirty="0" smtClean="0"/>
              <a:t>the under study system is characterized as push with divergent structure since we have more than one suppliers (N&gt;1)</a:t>
            </a:r>
          </a:p>
          <a:p>
            <a:endParaRPr lang="el-GR" dirty="0"/>
          </a:p>
        </p:txBody>
      </p:sp>
      <p:sp>
        <p:nvSpPr>
          <p:cNvPr id="2" name="1 - Τίτλος"/>
          <p:cNvSpPr>
            <a:spLocks noGrp="1"/>
          </p:cNvSpPr>
          <p:nvPr>
            <p:ph type="title"/>
          </p:nvPr>
        </p:nvSpPr>
        <p:spPr/>
        <p:txBody>
          <a:bodyPr/>
          <a:lstStyle/>
          <a:p>
            <a:r>
              <a:rPr lang="en-US" dirty="0" smtClean="0"/>
              <a:t>MODEL DESCRIPTION</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Autofit/>
          </a:bodyPr>
          <a:lstStyle/>
          <a:p>
            <a:pPr algn="just">
              <a:buNone/>
            </a:pPr>
            <a:r>
              <a:rPr lang="en-US" sz="1800" b="1" dirty="0"/>
              <a:t>K= 2</a:t>
            </a:r>
            <a:r>
              <a:rPr lang="en-US" sz="1800" dirty="0"/>
              <a:t>: number of phases of </a:t>
            </a:r>
            <a:r>
              <a:rPr lang="en-US" sz="1800" dirty="0" err="1"/>
              <a:t>Coxian</a:t>
            </a:r>
            <a:r>
              <a:rPr lang="en-US" sz="1800" dirty="0"/>
              <a:t> phase type distribution </a:t>
            </a:r>
            <a:endParaRPr lang="el-GR" sz="1800" dirty="0"/>
          </a:p>
          <a:p>
            <a:pPr algn="just">
              <a:buNone/>
            </a:pPr>
            <a:r>
              <a:rPr lang="en-US" sz="1800" b="1" dirty="0"/>
              <a:t>Pt:</a:t>
            </a:r>
            <a:r>
              <a:rPr lang="en-US" sz="1800" dirty="0"/>
              <a:t> phase in which the system is </a:t>
            </a:r>
            <a:r>
              <a:rPr lang="en-US" sz="1800" dirty="0" err="1"/>
              <a:t>pt</a:t>
            </a:r>
            <a:r>
              <a:rPr lang="en-US" sz="1800" dirty="0"/>
              <a:t>=1,2,…,k</a:t>
            </a:r>
          </a:p>
          <a:p>
            <a:pPr algn="ctr">
              <a:buNone/>
            </a:pPr>
            <a:r>
              <a:rPr lang="en-US" sz="1800" b="1" u="sng" dirty="0" smtClean="0"/>
              <a:t>DISTRIBUTION CENTER </a:t>
            </a:r>
            <a:endParaRPr lang="el-GR" sz="1800" b="1" u="sng" dirty="0"/>
          </a:p>
          <a:p>
            <a:pPr algn="just">
              <a:buNone/>
            </a:pPr>
            <a:r>
              <a:rPr lang="en-US" sz="1800" b="1" dirty="0"/>
              <a:t>μ1:</a:t>
            </a:r>
            <a:r>
              <a:rPr lang="en-US" sz="1800" dirty="0"/>
              <a:t> mean normal processing rate for the </a:t>
            </a:r>
            <a:r>
              <a:rPr lang="en-US" sz="1800" dirty="0" smtClean="0"/>
              <a:t>distribution</a:t>
            </a:r>
            <a:r>
              <a:rPr lang="en-US" sz="1800" dirty="0" smtClean="0"/>
              <a:t> </a:t>
            </a:r>
            <a:r>
              <a:rPr lang="en-US" sz="1800" dirty="0"/>
              <a:t>center </a:t>
            </a:r>
            <a:endParaRPr lang="el-GR" sz="1800" dirty="0"/>
          </a:p>
          <a:p>
            <a:pPr algn="just">
              <a:buNone/>
            </a:pPr>
            <a:r>
              <a:rPr lang="en-US" sz="1800" b="1" dirty="0"/>
              <a:t>μ2:</a:t>
            </a:r>
            <a:r>
              <a:rPr lang="en-US" sz="1800" dirty="0"/>
              <a:t> mean processing rate with breakdowns for the </a:t>
            </a:r>
            <a:r>
              <a:rPr lang="en-US" sz="1800" dirty="0" smtClean="0"/>
              <a:t>distribution</a:t>
            </a:r>
            <a:r>
              <a:rPr lang="en-US" sz="1800" dirty="0" smtClean="0"/>
              <a:t> </a:t>
            </a:r>
            <a:r>
              <a:rPr lang="en-US" sz="1800" dirty="0"/>
              <a:t>center </a:t>
            </a:r>
            <a:endParaRPr lang="el-GR" sz="1800" dirty="0"/>
          </a:p>
          <a:p>
            <a:pPr algn="just">
              <a:buNone/>
            </a:pPr>
            <a:r>
              <a:rPr lang="en-US" sz="1800" b="1" dirty="0"/>
              <a:t>d1: </a:t>
            </a:r>
            <a:r>
              <a:rPr lang="en-US" sz="1800" dirty="0"/>
              <a:t>fraction of orders which  will be processed at </a:t>
            </a:r>
            <a:r>
              <a:rPr lang="en-US" sz="1800" dirty="0" smtClean="0"/>
              <a:t>distribution</a:t>
            </a:r>
            <a:r>
              <a:rPr lang="en-US" sz="1800" dirty="0" smtClean="0"/>
              <a:t> center </a:t>
            </a:r>
            <a:r>
              <a:rPr lang="en-US" sz="1800" dirty="0"/>
              <a:t>according to normal processing flow rate,</a:t>
            </a:r>
            <a:endParaRPr lang="el-GR" sz="1800" dirty="0"/>
          </a:p>
          <a:p>
            <a:pPr algn="just">
              <a:buNone/>
            </a:pPr>
            <a:r>
              <a:rPr lang="en-US" sz="1800" b="1" dirty="0"/>
              <a:t>d2: </a:t>
            </a:r>
            <a:r>
              <a:rPr lang="en-US" sz="1800" dirty="0"/>
              <a:t>fraction of orders which will be processed at </a:t>
            </a:r>
            <a:r>
              <a:rPr lang="en-US" sz="1800" dirty="0" smtClean="0"/>
              <a:t>a distribution center  </a:t>
            </a:r>
            <a:r>
              <a:rPr lang="en-US" sz="1800" dirty="0"/>
              <a:t>according to a flow rate with breakdowns</a:t>
            </a:r>
            <a:r>
              <a:rPr lang="en-US" sz="1800" dirty="0" smtClean="0"/>
              <a:t>,</a:t>
            </a:r>
          </a:p>
          <a:p>
            <a:pPr algn="ctr">
              <a:buNone/>
            </a:pPr>
            <a:r>
              <a:rPr lang="en-US" sz="2000" b="1" u="sng" dirty="0" smtClean="0"/>
              <a:t>SUPPLIERS</a:t>
            </a:r>
            <a:r>
              <a:rPr lang="en-US" sz="1800" dirty="0" smtClean="0"/>
              <a:t> </a:t>
            </a:r>
            <a:endParaRPr lang="el-GR" sz="1800" dirty="0"/>
          </a:p>
          <a:p>
            <a:pPr algn="just">
              <a:buNone/>
            </a:pPr>
            <a:r>
              <a:rPr lang="en-US" sz="1800" b="1" dirty="0"/>
              <a:t>μi1:</a:t>
            </a:r>
            <a:r>
              <a:rPr lang="en-US" sz="1800" dirty="0"/>
              <a:t> mean normal (no breakdowns) processing rate for the </a:t>
            </a:r>
            <a:r>
              <a:rPr lang="en-US" sz="1800" dirty="0" err="1"/>
              <a:t>ith</a:t>
            </a:r>
            <a:r>
              <a:rPr lang="en-US" sz="1800" dirty="0"/>
              <a:t> supplier</a:t>
            </a:r>
            <a:endParaRPr lang="el-GR" sz="1800" dirty="0"/>
          </a:p>
          <a:p>
            <a:pPr algn="just">
              <a:buNone/>
            </a:pPr>
            <a:r>
              <a:rPr lang="en-US" sz="1800" b="1" dirty="0"/>
              <a:t>μi2:</a:t>
            </a:r>
            <a:r>
              <a:rPr lang="en-US" sz="1800" dirty="0"/>
              <a:t> mean processing rate with breakdowns for the </a:t>
            </a:r>
            <a:r>
              <a:rPr lang="en-US" sz="1800" dirty="0" err="1"/>
              <a:t>ith</a:t>
            </a:r>
            <a:r>
              <a:rPr lang="en-US" sz="1800" dirty="0"/>
              <a:t> supplier</a:t>
            </a:r>
            <a:endParaRPr lang="el-GR" sz="1800" dirty="0"/>
          </a:p>
          <a:p>
            <a:pPr algn="just">
              <a:buNone/>
            </a:pPr>
            <a:r>
              <a:rPr lang="en-US" sz="1800" b="1" dirty="0"/>
              <a:t>di1:</a:t>
            </a:r>
            <a:r>
              <a:rPr lang="en-US" sz="1800" dirty="0"/>
              <a:t> fraction of orders which will be processed at </a:t>
            </a:r>
            <a:r>
              <a:rPr lang="en-US" sz="1800" dirty="0" err="1"/>
              <a:t>ith</a:t>
            </a:r>
            <a:r>
              <a:rPr lang="en-US" sz="1800" dirty="0"/>
              <a:t> supplier according to </a:t>
            </a:r>
            <a:r>
              <a:rPr lang="en-US" sz="1800" dirty="0" err="1"/>
              <a:t>norma</a:t>
            </a:r>
            <a:r>
              <a:rPr lang="en-US" sz="1800" dirty="0"/>
              <a:t> processing rate flow</a:t>
            </a:r>
            <a:endParaRPr lang="el-GR" sz="1800" dirty="0"/>
          </a:p>
          <a:p>
            <a:pPr algn="just">
              <a:buNone/>
            </a:pPr>
            <a:r>
              <a:rPr lang="en-US" sz="1800" b="1" dirty="0"/>
              <a:t>di2: </a:t>
            </a:r>
            <a:r>
              <a:rPr lang="en-US" sz="1800" dirty="0"/>
              <a:t>fraction of orders which will be processed at </a:t>
            </a:r>
            <a:r>
              <a:rPr lang="en-US" sz="1800" dirty="0" err="1"/>
              <a:t>ith</a:t>
            </a:r>
            <a:r>
              <a:rPr lang="en-US" sz="1800" dirty="0"/>
              <a:t> supplier according to a flow rate with breakdowns</a:t>
            </a:r>
          </a:p>
          <a:p>
            <a:endParaRPr lang="el-GR" sz="1800" dirty="0"/>
          </a:p>
        </p:txBody>
      </p:sp>
      <p:sp>
        <p:nvSpPr>
          <p:cNvPr id="3" name="Τίτλος 2"/>
          <p:cNvSpPr>
            <a:spLocks noGrp="1"/>
          </p:cNvSpPr>
          <p:nvPr>
            <p:ph type="title"/>
          </p:nvPr>
        </p:nvSpPr>
        <p:spPr/>
        <p:txBody>
          <a:bodyPr/>
          <a:lstStyle/>
          <a:p>
            <a:r>
              <a:rPr lang="en-US" dirty="0" smtClean="0"/>
              <a:t>Notations of </a:t>
            </a:r>
            <a:r>
              <a:rPr lang="en-US" dirty="0" err="1" smtClean="0"/>
              <a:t>Coxian</a:t>
            </a:r>
            <a:r>
              <a:rPr lang="en-US" dirty="0" smtClean="0"/>
              <a:t> approach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17</a:t>
            </a:fld>
            <a:endParaRPr lang="el-GR"/>
          </a:p>
        </p:txBody>
      </p:sp>
    </p:spTree>
    <p:extLst>
      <p:ext uri="{BB962C8B-B14F-4D97-AF65-F5344CB8AC3E}">
        <p14:creationId xmlns:p14="http://schemas.microsoft.com/office/powerpoint/2010/main" val="2151498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457200" indent="-457200" algn="ctr"/>
            <a:r>
              <a:rPr lang="en-US" dirty="0" smtClean="0"/>
              <a:t>DC</a:t>
            </a:r>
          </a:p>
          <a:p>
            <a:pPr marL="457200" indent="-457200"/>
            <a:r>
              <a:rPr lang="el-GR" dirty="0" smtClean="0"/>
              <a:t>μ </a:t>
            </a:r>
            <a:r>
              <a:rPr lang="en-US" dirty="0"/>
              <a:t>the service rate, </a:t>
            </a:r>
          </a:p>
          <a:p>
            <a:pPr marL="457200" indent="-457200">
              <a:buFont typeface="+mj-lt"/>
              <a:buAutoNum type="arabicPeriod"/>
            </a:pPr>
            <a:r>
              <a:rPr lang="el-GR" dirty="0"/>
              <a:t>δ </a:t>
            </a:r>
            <a:r>
              <a:rPr lang="en-US" dirty="0"/>
              <a:t>the failure rate and </a:t>
            </a:r>
          </a:p>
          <a:p>
            <a:pPr marL="457200" indent="-457200">
              <a:buFont typeface="+mj-lt"/>
              <a:buAutoNum type="arabicPeriod"/>
            </a:pPr>
            <a:r>
              <a:rPr lang="el-GR" dirty="0"/>
              <a:t>γ </a:t>
            </a:r>
            <a:r>
              <a:rPr lang="en-US" dirty="0"/>
              <a:t>the repair rate  </a:t>
            </a:r>
          </a:p>
          <a:p>
            <a:pPr algn="ctr">
              <a:buNone/>
            </a:pPr>
            <a:r>
              <a:rPr lang="en-US" dirty="0" smtClean="0"/>
              <a:t>SUPPLIERS </a:t>
            </a:r>
          </a:p>
          <a:p>
            <a:pPr marL="457200" indent="-457200"/>
            <a:r>
              <a:rPr lang="el-GR" dirty="0" smtClean="0"/>
              <a:t>μ</a:t>
            </a:r>
            <a:r>
              <a:rPr lang="en-US" dirty="0" err="1"/>
              <a:t>i</a:t>
            </a:r>
            <a:r>
              <a:rPr lang="el-GR" dirty="0" smtClean="0"/>
              <a:t> </a:t>
            </a:r>
            <a:r>
              <a:rPr lang="en-US" dirty="0"/>
              <a:t>the service rate, </a:t>
            </a:r>
          </a:p>
          <a:p>
            <a:pPr marL="457200" indent="-457200">
              <a:buFont typeface="+mj-lt"/>
              <a:buAutoNum type="arabicPeriod"/>
            </a:pPr>
            <a:r>
              <a:rPr lang="el-GR" dirty="0" smtClean="0"/>
              <a:t>δ</a:t>
            </a:r>
            <a:r>
              <a:rPr lang="en-US" dirty="0" err="1" smtClean="0"/>
              <a:t>i</a:t>
            </a:r>
            <a:r>
              <a:rPr lang="el-GR" dirty="0" smtClean="0"/>
              <a:t> </a:t>
            </a:r>
            <a:r>
              <a:rPr lang="en-US" dirty="0"/>
              <a:t>the failure rate and </a:t>
            </a:r>
          </a:p>
          <a:p>
            <a:pPr marL="457200" indent="-457200">
              <a:buFont typeface="+mj-lt"/>
              <a:buAutoNum type="arabicPeriod"/>
            </a:pPr>
            <a:r>
              <a:rPr lang="el-GR" dirty="0" smtClean="0"/>
              <a:t>γ</a:t>
            </a:r>
            <a:r>
              <a:rPr lang="en-US" dirty="0" err="1" smtClean="0"/>
              <a:t>i</a:t>
            </a:r>
            <a:fld id="{88DBB229-6D35-466C-9A68-027BEBBEF9CF}" type="slidenum">
              <a:rPr lang="en-US" smtClean="0"/>
              <a:t>18</a:t>
            </a:fld>
            <a:r>
              <a:rPr lang="el-GR" dirty="0" smtClean="0"/>
              <a:t> </a:t>
            </a:r>
            <a:r>
              <a:rPr lang="en-US" dirty="0"/>
              <a:t>the repair rate  </a:t>
            </a:r>
          </a:p>
          <a:p>
            <a:pPr algn="just">
              <a:buNone/>
            </a:pPr>
            <a:endParaRPr lang="el-GR" dirty="0"/>
          </a:p>
          <a:p>
            <a:endParaRPr lang="el-GR" dirty="0"/>
          </a:p>
        </p:txBody>
      </p:sp>
      <p:sp>
        <p:nvSpPr>
          <p:cNvPr id="3" name="Τίτλος 2"/>
          <p:cNvSpPr>
            <a:spLocks noGrp="1"/>
          </p:cNvSpPr>
          <p:nvPr>
            <p:ph type="title"/>
          </p:nvPr>
        </p:nvSpPr>
        <p:spPr/>
        <p:txBody>
          <a:bodyPr>
            <a:normAutofit fontScale="90000"/>
          </a:bodyPr>
          <a:lstStyle/>
          <a:p>
            <a:pPr algn="ctr"/>
            <a:r>
              <a:rPr lang="en-US" dirty="0" smtClean="0"/>
              <a:t>Notations for exponential approach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18</a:t>
            </a:fld>
            <a:endParaRPr lang="el-GR"/>
          </a:p>
        </p:txBody>
      </p:sp>
    </p:spTree>
    <p:extLst>
      <p:ext uri="{BB962C8B-B14F-4D97-AF65-F5344CB8AC3E}">
        <p14:creationId xmlns:p14="http://schemas.microsoft.com/office/powerpoint/2010/main" val="387898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pPr algn="ctr">
              <a:buNone/>
            </a:pPr>
            <a:r>
              <a:rPr lang="en-US" sz="3800" b="1" u="sng" dirty="0" smtClean="0"/>
              <a:t> Process in 3 steps (</a:t>
            </a:r>
            <a:r>
              <a:rPr lang="en-US" sz="3800" b="1" u="sng" dirty="0" err="1" smtClean="0"/>
              <a:t>Altiok</a:t>
            </a:r>
            <a:r>
              <a:rPr lang="en-US" sz="3800" b="1" u="sng" dirty="0" smtClean="0"/>
              <a:t> 1997) </a:t>
            </a:r>
          </a:p>
          <a:p>
            <a:pPr lvl="0"/>
            <a:r>
              <a:rPr lang="en-US" dirty="0" smtClean="0"/>
              <a:t>In the first step </a:t>
            </a:r>
            <a:r>
              <a:rPr lang="en-US" dirty="0" err="1" smtClean="0"/>
              <a:t>Altiok</a:t>
            </a:r>
            <a:r>
              <a:rPr lang="en-US" dirty="0" smtClean="0"/>
              <a:t> calculates the first three moments. </a:t>
            </a:r>
            <a:endParaRPr lang="el-GR" dirty="0" smtClean="0"/>
          </a:p>
          <a:p>
            <a:pPr lvl="0"/>
            <a:r>
              <a:rPr lang="en-US" dirty="0" smtClean="0"/>
              <a:t>In the second step he calculates the Coefficient of Variation (CV .</a:t>
            </a:r>
            <a:endParaRPr lang="el-GR" dirty="0" smtClean="0"/>
          </a:p>
          <a:p>
            <a:pPr lvl="0"/>
            <a:r>
              <a:rPr lang="en-US" dirty="0" smtClean="0"/>
              <a:t>In the third step gives the density function which strongly resembles to Coxian-2 phase type density function .Further, he matches the coefficients  of the two distributions (exponential, </a:t>
            </a:r>
            <a:r>
              <a:rPr lang="en-US" dirty="0" err="1" smtClean="0"/>
              <a:t>Coxian</a:t>
            </a:r>
            <a:r>
              <a:rPr lang="en-US" dirty="0" smtClean="0"/>
              <a:t>) and gives the formulas of the three parameters of </a:t>
            </a:r>
            <a:r>
              <a:rPr lang="en-US" dirty="0" err="1" smtClean="0"/>
              <a:t>Coxian</a:t>
            </a:r>
            <a:r>
              <a:rPr lang="en-US" dirty="0" smtClean="0"/>
              <a:t> phase type distributions</a:t>
            </a:r>
            <a:endParaRPr lang="el-GR" dirty="0" smtClean="0"/>
          </a:p>
          <a:p>
            <a:pPr lvl="0"/>
            <a:endParaRPr lang="en-US" dirty="0" smtClean="0"/>
          </a:p>
          <a:p>
            <a:r>
              <a:rPr lang="en-US" dirty="0" smtClean="0"/>
              <a:t> </a:t>
            </a:r>
            <a:r>
              <a:rPr lang="el-GR" dirty="0" smtClean="0"/>
              <a:t>μ1=                  μ2=               </a:t>
            </a:r>
            <a:r>
              <a:rPr lang="en-US" dirty="0" smtClean="0"/>
              <a:t> 1-d</a:t>
            </a:r>
            <a:r>
              <a:rPr lang="en-US" baseline="-25000" dirty="0" smtClean="0"/>
              <a:t>1</a:t>
            </a:r>
            <a:r>
              <a:rPr lang="en-US" dirty="0" smtClean="0"/>
              <a:t>= </a:t>
            </a:r>
            <a:endParaRPr lang="el-GR" dirty="0" smtClean="0"/>
          </a:p>
          <a:p>
            <a:pPr>
              <a:buNone/>
            </a:pPr>
            <a:r>
              <a:rPr lang="el-GR" dirty="0" smtClean="0"/>
              <a:t>   </a:t>
            </a:r>
          </a:p>
          <a:p>
            <a:pPr lvl="0"/>
            <a:endParaRPr lang="el-GR" dirty="0" smtClean="0"/>
          </a:p>
          <a:p>
            <a:pPr lvl="1">
              <a:buNone/>
            </a:pPr>
            <a:r>
              <a:rPr lang="en-US" dirty="0" smtClean="0"/>
              <a:t>Where </a:t>
            </a:r>
            <a:r>
              <a:rPr lang="el-GR" dirty="0" smtClean="0"/>
              <a:t>μ</a:t>
            </a:r>
            <a:r>
              <a:rPr lang="en-US" dirty="0" smtClean="0"/>
              <a:t> : mean service rate, </a:t>
            </a:r>
            <a:r>
              <a:rPr lang="el-GR" dirty="0" smtClean="0"/>
              <a:t>δ</a:t>
            </a:r>
            <a:r>
              <a:rPr lang="en-US" dirty="0" smtClean="0"/>
              <a:t> : failure frequency, </a:t>
            </a:r>
            <a:r>
              <a:rPr lang="el-GR" dirty="0" smtClean="0"/>
              <a:t>γ</a:t>
            </a:r>
            <a:r>
              <a:rPr lang="en-US" dirty="0" smtClean="0"/>
              <a:t>: repair frequency  </a:t>
            </a:r>
            <a:endParaRPr lang="el-GR" dirty="0" smtClean="0"/>
          </a:p>
          <a:p>
            <a:pPr lvl="1">
              <a:buNone/>
            </a:pPr>
            <a:r>
              <a:rPr lang="el-GR" dirty="0" smtClean="0"/>
              <a:t>μ</a:t>
            </a:r>
            <a:r>
              <a:rPr lang="en-US" baseline="-25000" dirty="0" smtClean="0"/>
              <a:t>1</a:t>
            </a:r>
            <a:r>
              <a:rPr lang="en-US" dirty="0" smtClean="0"/>
              <a:t> : mean normal processing rate for the assembly center </a:t>
            </a:r>
            <a:endParaRPr lang="el-GR" dirty="0" smtClean="0"/>
          </a:p>
          <a:p>
            <a:pPr lvl="1">
              <a:buNone/>
            </a:pPr>
            <a:r>
              <a:rPr lang="el-GR" dirty="0" smtClean="0"/>
              <a:t>μ</a:t>
            </a:r>
            <a:r>
              <a:rPr lang="en-US" baseline="-25000" dirty="0" smtClean="0"/>
              <a:t>2</a:t>
            </a:r>
            <a:r>
              <a:rPr lang="en-US" dirty="0" smtClean="0"/>
              <a:t> : mean processing rate with breakdowns for the assembly center </a:t>
            </a:r>
            <a:endParaRPr lang="el-GR" dirty="0" smtClean="0"/>
          </a:p>
          <a:p>
            <a:pPr lvl="1">
              <a:buNone/>
            </a:pPr>
            <a:r>
              <a:rPr lang="en-US" dirty="0" smtClean="0"/>
              <a:t>d</a:t>
            </a:r>
            <a:r>
              <a:rPr lang="en-US" baseline="-25000" dirty="0" smtClean="0"/>
              <a:t>1</a:t>
            </a:r>
            <a:r>
              <a:rPr lang="en-US" dirty="0" smtClean="0"/>
              <a:t> :  probability that the job completed its service at 1</a:t>
            </a:r>
            <a:r>
              <a:rPr lang="en-US" baseline="30000" dirty="0" smtClean="0"/>
              <a:t>st</a:t>
            </a:r>
            <a:r>
              <a:rPr lang="en-US" dirty="0" smtClean="0"/>
              <a:t> phase will exit the system</a:t>
            </a:r>
            <a:endParaRPr lang="el-GR" dirty="0" smtClean="0"/>
          </a:p>
          <a:p>
            <a:pPr marL="514350" indent="-514350" algn="just">
              <a:buFont typeface="+mj-lt"/>
              <a:buAutoNum type="arabicPeriod"/>
            </a:pPr>
            <a:endParaRPr lang="el-GR" dirty="0"/>
          </a:p>
        </p:txBody>
      </p:sp>
      <p:sp>
        <p:nvSpPr>
          <p:cNvPr id="2" name="1 - Τίτλος"/>
          <p:cNvSpPr>
            <a:spLocks noGrp="1"/>
          </p:cNvSpPr>
          <p:nvPr>
            <p:ph type="title"/>
          </p:nvPr>
        </p:nvSpPr>
        <p:spPr/>
        <p:txBody>
          <a:bodyPr>
            <a:normAutofit fontScale="90000"/>
          </a:bodyPr>
          <a:lstStyle/>
          <a:p>
            <a:pPr algn="ctr"/>
            <a:r>
              <a:rPr lang="en-US" sz="3600" dirty="0" smtClean="0"/>
              <a:t/>
            </a:r>
            <a:br>
              <a:rPr lang="en-US" sz="3600" dirty="0" smtClean="0"/>
            </a:br>
            <a:r>
              <a:rPr lang="en-US" sz="2700" dirty="0" smtClean="0"/>
              <a:t>TRANSFORMATION  OF EXPONENTIALLY </a:t>
            </a:r>
            <a:r>
              <a:rPr lang="en-US" sz="2700" dirty="0" err="1" smtClean="0"/>
              <a:t>SERViCES</a:t>
            </a:r>
            <a:r>
              <a:rPr lang="en-US" sz="2700" dirty="0" smtClean="0"/>
              <a:t>, BREAKDOWNS  AND  REPAIR TIMES  TO AN EQUIVALENT  COXIAN  -2 PTD </a:t>
            </a:r>
            <a:r>
              <a:rPr lang="en-US" dirty="0" smtClean="0"/>
              <a:t/>
            </a:r>
            <a:br>
              <a:rPr lang="en-US" dirty="0" smtClean="0"/>
            </a:br>
            <a:endParaRPr lang="el-GR"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96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57290" y="3643314"/>
            <a:ext cx="857256" cy="739014"/>
          </a:xfrm>
          <a:prstGeom prst="rect">
            <a:avLst/>
          </a:prstGeom>
          <a:noFill/>
        </p:spPr>
      </p:pic>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9701"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7554" y="3786190"/>
            <a:ext cx="833438" cy="500066"/>
          </a:xfrm>
          <a:prstGeom prst="rect">
            <a:avLst/>
          </a:prstGeom>
          <a:noFill/>
        </p:spPr>
      </p:pic>
      <p:sp>
        <p:nvSpPr>
          <p:cNvPr id="297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970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500694" y="3714752"/>
            <a:ext cx="2539539" cy="571504"/>
          </a:xfrm>
          <a:prstGeom prst="rect">
            <a:avLst/>
          </a:prstGeom>
          <a:noFill/>
        </p:spPr>
      </p:pic>
      <p:sp>
        <p:nvSpPr>
          <p:cNvPr id="4" name="Θέση αριθμού διαφάνειας 3"/>
          <p:cNvSpPr>
            <a:spLocks noGrp="1"/>
          </p:cNvSpPr>
          <p:nvPr>
            <p:ph type="sldNum" sz="quarter" idx="12"/>
          </p:nvPr>
        </p:nvSpPr>
        <p:spPr/>
        <p:txBody>
          <a:bodyPr/>
          <a:lstStyle/>
          <a:p>
            <a:fld id="{D3F1D1C4-C2D9-4231-9FB2-B2D9D97AA41D}" type="slidenum">
              <a:rPr lang="el-GR" smtClean="0"/>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n-US" dirty="0" smtClean="0"/>
              <a:t>INTRODUCTION </a:t>
            </a:r>
          </a:p>
          <a:p>
            <a:r>
              <a:rPr lang="en-US" dirty="0" smtClean="0"/>
              <a:t>LITERATURE REVIEW </a:t>
            </a:r>
          </a:p>
          <a:p>
            <a:r>
              <a:rPr lang="en-US" dirty="0" smtClean="0"/>
              <a:t>SYSTEM AND MODEL DESCRIPTION </a:t>
            </a:r>
          </a:p>
          <a:p>
            <a:pPr lvl="1"/>
            <a:r>
              <a:rPr lang="en-US" dirty="0" err="1" smtClean="0"/>
              <a:t>Coxian</a:t>
            </a:r>
            <a:r>
              <a:rPr lang="en-US" dirty="0" smtClean="0"/>
              <a:t> approach </a:t>
            </a:r>
          </a:p>
          <a:p>
            <a:pPr lvl="1"/>
            <a:r>
              <a:rPr lang="en-US" dirty="0" smtClean="0"/>
              <a:t>Exponential approach </a:t>
            </a:r>
          </a:p>
          <a:p>
            <a:r>
              <a:rPr lang="en-US" dirty="0" smtClean="0"/>
              <a:t>TRANSFORMATION  OF EXPONENTIALLY SERVICES, BREAKDOWNS  AND  REPAIR TIMES  TO AN EQUIVALENT  COXIAN  -2 PTD </a:t>
            </a:r>
          </a:p>
          <a:p>
            <a:r>
              <a:rPr lang="en-US" dirty="0" smtClean="0"/>
              <a:t>NUMERICAL RESULTS </a:t>
            </a:r>
          </a:p>
          <a:p>
            <a:r>
              <a:rPr lang="en-US" dirty="0" smtClean="0"/>
              <a:t>CONCLUSION AND FURTHER RESEARCH </a:t>
            </a:r>
            <a:endParaRPr lang="el-GR" dirty="0"/>
          </a:p>
        </p:txBody>
      </p:sp>
      <p:sp>
        <p:nvSpPr>
          <p:cNvPr id="2" name="1 - Τίτλος"/>
          <p:cNvSpPr>
            <a:spLocks noGrp="1"/>
          </p:cNvSpPr>
          <p:nvPr>
            <p:ph type="title"/>
          </p:nvPr>
        </p:nvSpPr>
        <p:spPr/>
        <p:txBody>
          <a:bodyPr/>
          <a:lstStyle/>
          <a:p>
            <a:r>
              <a:rPr lang="en-US" dirty="0" smtClean="0"/>
              <a:t>AGENDA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2</a:t>
            </a:fld>
            <a:endParaRPr 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72072"/>
          </a:xfrm>
        </p:spPr>
        <p:txBody>
          <a:bodyPr>
            <a:normAutofit fontScale="77500" lnSpcReduction="20000"/>
          </a:bodyPr>
          <a:lstStyle/>
          <a:p>
            <a:r>
              <a:rPr lang="en-US" dirty="0" smtClean="0"/>
              <a:t>The structure of the transition matrix is affected by the number of the suppliers N, the number of phases in supplier lead time and DC service time K and the buffer capacity B. </a:t>
            </a:r>
          </a:p>
          <a:p>
            <a:r>
              <a:rPr lang="en-US" dirty="0" smtClean="0"/>
              <a:t>Due to the fact that the process is a non-homogeneous QBD the transition matrix is a tri-diagonal and consists of three sets of sub-matrices: </a:t>
            </a:r>
            <a:endParaRPr lang="el-GR" dirty="0" smtClean="0"/>
          </a:p>
          <a:p>
            <a:pPr lvl="1"/>
            <a:r>
              <a:rPr lang="en-US" dirty="0" smtClean="0"/>
              <a:t>the set of sub-matrices in the main diagonal, denoted by </a:t>
            </a:r>
            <a:r>
              <a:rPr lang="en-US" dirty="0" err="1" smtClean="0"/>
              <a:t>D</a:t>
            </a:r>
            <a:r>
              <a:rPr lang="en-US" baseline="-25000" dirty="0" err="1" smtClean="0"/>
              <a:t>k</a:t>
            </a:r>
            <a:r>
              <a:rPr lang="en-US" dirty="0" smtClean="0"/>
              <a:t>, k=0,1,2,..K+1</a:t>
            </a:r>
            <a:r>
              <a:rPr lang="en-US" baseline="-25000" dirty="0" smtClean="0"/>
              <a:t>. </a:t>
            </a:r>
            <a:endParaRPr lang="el-GR" dirty="0" smtClean="0"/>
          </a:p>
          <a:p>
            <a:pPr lvl="1"/>
            <a:r>
              <a:rPr lang="en-US" dirty="0" smtClean="0"/>
              <a:t>the set of sub-matrices under the main diagonal, denoted by </a:t>
            </a:r>
            <a:r>
              <a:rPr lang="en-US" dirty="0" err="1" smtClean="0"/>
              <a:t>L</a:t>
            </a:r>
            <a:r>
              <a:rPr lang="en-US" baseline="-25000" dirty="0" err="1" smtClean="0"/>
              <a:t>k</a:t>
            </a:r>
            <a:r>
              <a:rPr lang="en-US" dirty="0" smtClean="0"/>
              <a:t>, k=1,2,.., </a:t>
            </a:r>
            <a:r>
              <a:rPr lang="en-US" dirty="0" err="1" smtClean="0"/>
              <a:t>Kand</a:t>
            </a:r>
            <a:endParaRPr lang="el-GR" dirty="0" smtClean="0"/>
          </a:p>
          <a:p>
            <a:pPr lvl="1"/>
            <a:r>
              <a:rPr lang="en-US" dirty="0" smtClean="0"/>
              <a:t>(the set of sub-matrices above the main diagonal, denoted by U</a:t>
            </a:r>
            <a:r>
              <a:rPr lang="el-GR" baseline="-25000" dirty="0" smtClean="0"/>
              <a:t>κ</a:t>
            </a:r>
            <a:r>
              <a:rPr lang="en-US" dirty="0" smtClean="0"/>
              <a:t>, k=0,1,2,.., K+1</a:t>
            </a:r>
            <a:endParaRPr lang="el-GR" dirty="0" smtClean="0"/>
          </a:p>
          <a:p>
            <a:r>
              <a:rPr lang="en-US" dirty="0" smtClean="0"/>
              <a:t>We construct an algorithm that </a:t>
            </a:r>
            <a:r>
              <a:rPr lang="et-EE" dirty="0" smtClean="0"/>
              <a:t>consists of a set of rules. Each rule produces a particular part of the transition matrix</a:t>
            </a:r>
            <a:r>
              <a:rPr lang="en-US" dirty="0" smtClean="0"/>
              <a:t>. The distribution of the stationary probabilities is the basis for the system’s performance evaluation. </a:t>
            </a:r>
            <a:endParaRPr lang="el-GR" dirty="0" smtClean="0"/>
          </a:p>
          <a:p>
            <a:endParaRPr lang="el-GR" dirty="0"/>
          </a:p>
        </p:txBody>
      </p:sp>
      <p:sp>
        <p:nvSpPr>
          <p:cNvPr id="2" name="1 - Τίτλος"/>
          <p:cNvSpPr>
            <a:spLocks noGrp="1"/>
          </p:cNvSpPr>
          <p:nvPr>
            <p:ph type="title"/>
          </p:nvPr>
        </p:nvSpPr>
        <p:spPr/>
        <p:txBody>
          <a:bodyPr>
            <a:normAutofit fontScale="90000"/>
          </a:bodyPr>
          <a:lstStyle/>
          <a:p>
            <a:r>
              <a:rPr lang="en-US" dirty="0" smtClean="0"/>
              <a:t> Solution process to evaluate the vector of stationary probabilities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428596" y="2000239"/>
          <a:ext cx="8229600" cy="3929091"/>
        </p:xfrm>
        <a:graphic>
          <a:graphicData uri="http://schemas.openxmlformats.org/drawingml/2006/table">
            <a:tbl>
              <a:tblPr firstRow="1" bandRow="1">
                <a:tableStyleId>{5940675A-B579-460E-94D1-54222C63F5DA}</a:tableStyleId>
              </a:tblPr>
              <a:tblGrid>
                <a:gridCol w="2743200"/>
                <a:gridCol w="2743200"/>
                <a:gridCol w="2743200"/>
              </a:tblGrid>
              <a:tr h="1309697">
                <a:tc>
                  <a:txBody>
                    <a:bodyPr/>
                    <a:lstStyle/>
                    <a:p>
                      <a:pPr algn="ctr"/>
                      <a:endParaRPr lang="en-US" dirty="0" smtClean="0"/>
                    </a:p>
                    <a:p>
                      <a:pPr algn="ctr"/>
                      <a:endParaRPr lang="en-US" dirty="0" smtClean="0"/>
                    </a:p>
                    <a:p>
                      <a:pPr algn="ctr"/>
                      <a:r>
                        <a:rPr lang="en-US" dirty="0" smtClean="0"/>
                        <a:t>D1</a:t>
                      </a:r>
                      <a:r>
                        <a:rPr lang="en-US" baseline="0" dirty="0" smtClean="0"/>
                        <a:t> </a:t>
                      </a:r>
                      <a:endParaRPr lang="el-GR" dirty="0"/>
                    </a:p>
                  </a:txBody>
                  <a:tcPr/>
                </a:tc>
                <a:tc>
                  <a:txBody>
                    <a:bodyPr/>
                    <a:lstStyle/>
                    <a:p>
                      <a:pPr algn="ctr"/>
                      <a:endParaRPr lang="en-US" dirty="0" smtClean="0"/>
                    </a:p>
                    <a:p>
                      <a:pPr algn="ctr"/>
                      <a:r>
                        <a:rPr lang="en-US" dirty="0" smtClean="0"/>
                        <a:t>A1</a:t>
                      </a:r>
                    </a:p>
                    <a:p>
                      <a:pPr algn="ctr"/>
                      <a:endParaRPr lang="el-GR" dirty="0"/>
                    </a:p>
                  </a:txBody>
                  <a:tcPr/>
                </a:tc>
                <a:tc>
                  <a:txBody>
                    <a:bodyPr/>
                    <a:lstStyle/>
                    <a:p>
                      <a:pPr algn="ctr"/>
                      <a:endParaRPr lang="en-US" dirty="0" smtClean="0"/>
                    </a:p>
                    <a:p>
                      <a:pPr algn="ctr"/>
                      <a:r>
                        <a:rPr lang="en-US" dirty="0" smtClean="0"/>
                        <a:t>A2</a:t>
                      </a:r>
                      <a:endParaRPr lang="el-GR" dirty="0"/>
                    </a:p>
                  </a:txBody>
                  <a:tcPr/>
                </a:tc>
              </a:tr>
              <a:tr h="1309697">
                <a:tc>
                  <a:txBody>
                    <a:bodyPr/>
                    <a:lstStyle/>
                    <a:p>
                      <a:pPr algn="ctr"/>
                      <a:endParaRPr lang="en-US" dirty="0" smtClean="0"/>
                    </a:p>
                    <a:p>
                      <a:pPr algn="ctr"/>
                      <a:r>
                        <a:rPr lang="en-US" dirty="0" smtClean="0"/>
                        <a:t>K1</a:t>
                      </a:r>
                      <a:endParaRPr lang="el-GR" dirty="0"/>
                    </a:p>
                  </a:txBody>
                  <a:tcPr/>
                </a:tc>
                <a:tc>
                  <a:txBody>
                    <a:bodyPr/>
                    <a:lstStyle/>
                    <a:p>
                      <a:pPr algn="ctr"/>
                      <a:endParaRPr lang="en-US" dirty="0" smtClean="0"/>
                    </a:p>
                    <a:p>
                      <a:pPr algn="ctr"/>
                      <a:r>
                        <a:rPr lang="en-US" dirty="0" smtClean="0"/>
                        <a:t>D2</a:t>
                      </a:r>
                      <a:endParaRPr lang="el-GR" dirty="0"/>
                    </a:p>
                  </a:txBody>
                  <a:tcPr/>
                </a:tc>
                <a:tc>
                  <a:txBody>
                    <a:bodyPr/>
                    <a:lstStyle/>
                    <a:p>
                      <a:endParaRPr lang="el-GR"/>
                    </a:p>
                  </a:txBody>
                  <a:tcPr/>
                </a:tc>
              </a:tr>
              <a:tr h="1309697">
                <a:tc>
                  <a:txBody>
                    <a:bodyPr/>
                    <a:lstStyle/>
                    <a:p>
                      <a:pPr algn="ctr"/>
                      <a:endParaRPr lang="en-US" dirty="0" smtClean="0"/>
                    </a:p>
                    <a:p>
                      <a:pPr algn="ctr"/>
                      <a:r>
                        <a:rPr lang="en-US" dirty="0" smtClean="0"/>
                        <a:t>K2</a:t>
                      </a:r>
                      <a:endParaRPr lang="el-GR" dirty="0"/>
                    </a:p>
                  </a:txBody>
                  <a:tcPr/>
                </a:tc>
                <a:tc>
                  <a:txBody>
                    <a:bodyPr/>
                    <a:lstStyle/>
                    <a:p>
                      <a:endParaRPr lang="el-GR"/>
                    </a:p>
                  </a:txBody>
                  <a:tcPr/>
                </a:tc>
                <a:tc>
                  <a:txBody>
                    <a:bodyPr/>
                    <a:lstStyle/>
                    <a:p>
                      <a:pPr algn="ctr"/>
                      <a:endParaRPr lang="en-US" dirty="0" smtClean="0"/>
                    </a:p>
                    <a:p>
                      <a:pPr algn="ctr"/>
                      <a:r>
                        <a:rPr lang="en-US" dirty="0" smtClean="0"/>
                        <a:t>D3</a:t>
                      </a:r>
                      <a:endParaRPr lang="el-GR" dirty="0"/>
                    </a:p>
                  </a:txBody>
                  <a:tcPr/>
                </a:tc>
              </a:tr>
            </a:tbl>
          </a:graphicData>
        </a:graphic>
      </p:graphicFrame>
      <p:sp>
        <p:nvSpPr>
          <p:cNvPr id="2" name="1 - Τίτλος"/>
          <p:cNvSpPr>
            <a:spLocks noGrp="1"/>
          </p:cNvSpPr>
          <p:nvPr>
            <p:ph type="title"/>
          </p:nvPr>
        </p:nvSpPr>
        <p:spPr/>
        <p:txBody>
          <a:bodyPr>
            <a:normAutofit fontScale="90000"/>
          </a:bodyPr>
          <a:lstStyle/>
          <a:p>
            <a:r>
              <a:rPr lang="en-US" dirty="0" smtClean="0"/>
              <a:t>Solution Process-The general structure of the transition matrix</a:t>
            </a:r>
            <a:endParaRPr lang="el-GR" dirty="0"/>
          </a:p>
        </p:txBody>
      </p:sp>
      <p:sp>
        <p:nvSpPr>
          <p:cNvPr id="3" name="Θέση αριθμού διαφάνειας 2"/>
          <p:cNvSpPr>
            <a:spLocks noGrp="1"/>
          </p:cNvSpPr>
          <p:nvPr>
            <p:ph type="sldNum" sz="quarter" idx="12"/>
          </p:nvPr>
        </p:nvSpPr>
        <p:spPr/>
        <p:txBody>
          <a:bodyPr/>
          <a:lstStyle/>
          <a:p>
            <a:fld id="{D3F1D1C4-C2D9-4231-9FB2-B2D9D97AA41D}" type="slidenum">
              <a:rPr lang="el-GR" smtClean="0"/>
              <a:pPr/>
              <a:t>21</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n-US" dirty="0" smtClean="0"/>
              <a:t>The solution process consists of the below phases : </a:t>
            </a:r>
          </a:p>
          <a:p>
            <a:pPr marL="971550" lvl="1" indent="-514350">
              <a:buFont typeface="+mj-lt"/>
              <a:buAutoNum type="arabicPeriod"/>
            </a:pPr>
            <a:r>
              <a:rPr lang="en-US" dirty="0" smtClean="0"/>
              <a:t>Calculation of  the total number of states of the transition rate table . The formula is : </a:t>
            </a:r>
          </a:p>
          <a:p>
            <a:pPr marL="971550" lvl="1" indent="-514350">
              <a:buNone/>
            </a:pPr>
            <a:r>
              <a:rPr lang="en-US" dirty="0" smtClean="0"/>
              <a:t>       S</a:t>
            </a:r>
            <a:r>
              <a:rPr lang="en-US" baseline="30000" dirty="0" smtClean="0"/>
              <a:t>N,0,1</a:t>
            </a:r>
            <a:r>
              <a:rPr lang="en-US" dirty="0" smtClean="0"/>
              <a:t> = (K</a:t>
            </a:r>
            <a:r>
              <a:rPr lang="en-US" baseline="-25000" dirty="0" smtClean="0"/>
              <a:t>1</a:t>
            </a:r>
            <a:r>
              <a:rPr lang="en-US" dirty="0" smtClean="0"/>
              <a:t>+1)</a:t>
            </a:r>
            <a:r>
              <a:rPr lang="en-US" baseline="30000" dirty="0" smtClean="0"/>
              <a:t>N+1</a:t>
            </a:r>
            <a:r>
              <a:rPr lang="en-US" dirty="0" smtClean="0"/>
              <a:t>- Σ(K</a:t>
            </a:r>
            <a:r>
              <a:rPr lang="en-US" baseline="-25000" dirty="0" smtClean="0"/>
              <a:t>1</a:t>
            </a:r>
            <a:r>
              <a:rPr lang="en-US" dirty="0" smtClean="0"/>
              <a:t>+1)</a:t>
            </a:r>
            <a:r>
              <a:rPr lang="en-US" baseline="30000" dirty="0" smtClean="0"/>
              <a:t>N-i</a:t>
            </a:r>
            <a:r>
              <a:rPr lang="en-US" dirty="0" smtClean="0"/>
              <a:t>2</a:t>
            </a:r>
            <a:r>
              <a:rPr lang="en-US" baseline="30000" dirty="0" smtClean="0"/>
              <a:t>i-1  </a:t>
            </a:r>
          </a:p>
          <a:p>
            <a:pPr marL="971550" lvl="1" indent="-514350">
              <a:buFont typeface="+mj-lt"/>
              <a:buAutoNum type="arabicPeriod" startAt="2"/>
            </a:pPr>
            <a:r>
              <a:rPr lang="en-US" dirty="0" smtClean="0"/>
              <a:t>Evaluation of the structure of transition matrix </a:t>
            </a:r>
          </a:p>
          <a:p>
            <a:pPr marL="971550" lvl="1" indent="-514350">
              <a:buFont typeface="+mj-lt"/>
              <a:buAutoNum type="arabicPeriod" startAt="2"/>
            </a:pPr>
            <a:r>
              <a:rPr lang="en-US" dirty="0" smtClean="0"/>
              <a:t>Evaluation  of the structure of the submatrices : D1,D2,D3,U1,U2,U3,L1,L2 .</a:t>
            </a:r>
          </a:p>
          <a:p>
            <a:pPr marL="971550" lvl="1" indent="-514350">
              <a:buFont typeface="+mj-lt"/>
              <a:buAutoNum type="arabicPeriod" startAt="2"/>
            </a:pPr>
            <a:r>
              <a:rPr lang="en-US" dirty="0" smtClean="0"/>
              <a:t> Calculation of the steady-state probability vector and then computation of the selected performance measures WIP and Throughput  </a:t>
            </a:r>
            <a:endParaRPr lang="el-GR" dirty="0" smtClean="0"/>
          </a:p>
          <a:p>
            <a:endParaRPr lang="el-GR" dirty="0"/>
          </a:p>
        </p:txBody>
      </p:sp>
      <p:sp>
        <p:nvSpPr>
          <p:cNvPr id="2" name="1 - Τίτλος"/>
          <p:cNvSpPr>
            <a:spLocks noGrp="1"/>
          </p:cNvSpPr>
          <p:nvPr>
            <p:ph type="title"/>
          </p:nvPr>
        </p:nvSpPr>
        <p:spPr/>
        <p:txBody>
          <a:bodyPr>
            <a:normAutofit fontScale="90000"/>
          </a:bodyPr>
          <a:lstStyle/>
          <a:p>
            <a:r>
              <a:rPr lang="en-US" dirty="0" smtClean="0"/>
              <a:t>Solution process to evaluate the vector of stationary probabilities</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22</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n-US" dirty="0" smtClean="0"/>
              <a:t>In order to compare the two approaches we use a number of constant  values for our model parameters </a:t>
            </a:r>
          </a:p>
          <a:p>
            <a:r>
              <a:rPr lang="en-US" dirty="0" smtClean="0"/>
              <a:t>we configure the parameters of our merge- in </a:t>
            </a:r>
            <a:r>
              <a:rPr lang="en-US" dirty="0" err="1" smtClean="0"/>
              <a:t>Coxian</a:t>
            </a:r>
            <a:r>
              <a:rPr lang="en-US" dirty="0" smtClean="0"/>
              <a:t> model for the two approaches </a:t>
            </a:r>
            <a:endParaRPr lang="el-GR" dirty="0" smtClean="0"/>
          </a:p>
          <a:p>
            <a:pPr>
              <a:buNone/>
            </a:pPr>
            <a:endParaRPr lang="el-GR" dirty="0" smtClean="0"/>
          </a:p>
          <a:p>
            <a:endParaRPr lang="el-GR" dirty="0"/>
          </a:p>
        </p:txBody>
      </p:sp>
      <p:sp>
        <p:nvSpPr>
          <p:cNvPr id="2" name="1 - Τίτλος"/>
          <p:cNvSpPr>
            <a:spLocks noGrp="1"/>
          </p:cNvSpPr>
          <p:nvPr>
            <p:ph type="title"/>
          </p:nvPr>
        </p:nvSpPr>
        <p:spPr/>
        <p:txBody>
          <a:bodyPr/>
          <a:lstStyle/>
          <a:p>
            <a:r>
              <a:rPr lang="en-US" dirty="0" smtClean="0"/>
              <a:t>Numerical Results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23</a:t>
            </a:fld>
            <a:endParaRPr 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Numerical Results </a:t>
            </a:r>
            <a:endParaRPr lang="el-GR" dirty="0"/>
          </a:p>
        </p:txBody>
      </p:sp>
      <p:sp>
        <p:nvSpPr>
          <p:cNvPr id="3" name="2 - Θέση κειμένου"/>
          <p:cNvSpPr>
            <a:spLocks noGrp="1"/>
          </p:cNvSpPr>
          <p:nvPr>
            <p:ph type="body" idx="1"/>
          </p:nvPr>
        </p:nvSpPr>
        <p:spPr>
          <a:xfrm>
            <a:off x="357158" y="1214422"/>
            <a:ext cx="4040188" cy="762000"/>
          </a:xfrm>
        </p:spPr>
        <p:txBody>
          <a:bodyPr>
            <a:normAutofit lnSpcReduction="10000"/>
          </a:bodyPr>
          <a:lstStyle/>
          <a:p>
            <a:r>
              <a:rPr lang="en-US" dirty="0" smtClean="0"/>
              <a:t>Values of exponential approach </a:t>
            </a:r>
            <a:endParaRPr lang="el-GR" dirty="0"/>
          </a:p>
        </p:txBody>
      </p:sp>
      <p:sp>
        <p:nvSpPr>
          <p:cNvPr id="5" name="4 - Θέση κειμένου"/>
          <p:cNvSpPr>
            <a:spLocks noGrp="1"/>
          </p:cNvSpPr>
          <p:nvPr>
            <p:ph type="body" sz="half" idx="3"/>
          </p:nvPr>
        </p:nvSpPr>
        <p:spPr>
          <a:xfrm>
            <a:off x="4929190" y="1142984"/>
            <a:ext cx="4041775" cy="762000"/>
          </a:xfrm>
        </p:spPr>
        <p:txBody>
          <a:bodyPr>
            <a:normAutofit fontScale="25000" lnSpcReduction="20000"/>
          </a:bodyPr>
          <a:lstStyle/>
          <a:p>
            <a:endParaRPr lang="en-US" dirty="0" smtClean="0"/>
          </a:p>
          <a:p>
            <a:endParaRPr lang="en-US" dirty="0" smtClean="0"/>
          </a:p>
          <a:p>
            <a:r>
              <a:rPr lang="en-US" sz="7400" dirty="0" smtClean="0"/>
              <a:t>Values of </a:t>
            </a:r>
            <a:r>
              <a:rPr lang="en-US" sz="7400" dirty="0" err="1" smtClean="0"/>
              <a:t>Coxian</a:t>
            </a:r>
            <a:r>
              <a:rPr lang="en-US" sz="7400" dirty="0" smtClean="0"/>
              <a:t> approach </a:t>
            </a:r>
            <a:endParaRPr lang="el-GR" sz="7400" dirty="0" smtClean="0"/>
          </a:p>
          <a:p>
            <a:endParaRPr lang="el-GR" dirty="0"/>
          </a:p>
        </p:txBody>
      </p:sp>
      <p:sp>
        <p:nvSpPr>
          <p:cNvPr id="4" name="3 - Θέση περιεχομένου"/>
          <p:cNvSpPr>
            <a:spLocks noGrp="1"/>
          </p:cNvSpPr>
          <p:nvPr>
            <p:ph sz="quarter" idx="2"/>
          </p:nvPr>
        </p:nvSpPr>
        <p:spPr>
          <a:xfrm>
            <a:off x="500034" y="2071678"/>
            <a:ext cx="4040188" cy="3941763"/>
          </a:xfrm>
        </p:spPr>
        <p:txBody>
          <a:bodyPr>
            <a:normAutofit lnSpcReduction="10000"/>
          </a:bodyPr>
          <a:lstStyle/>
          <a:p>
            <a:r>
              <a:rPr lang="en-US" dirty="0" smtClean="0"/>
              <a:t>For the suppliers the service rate </a:t>
            </a:r>
            <a:r>
              <a:rPr lang="el-GR" u="sng" dirty="0" smtClean="0"/>
              <a:t>μ</a:t>
            </a:r>
            <a:r>
              <a:rPr lang="en-US" u="sng" baseline="-25000" dirty="0" err="1" smtClean="0"/>
              <a:t>i</a:t>
            </a:r>
            <a:r>
              <a:rPr lang="en-US" u="sng" dirty="0" smtClean="0"/>
              <a:t>=1</a:t>
            </a:r>
            <a:r>
              <a:rPr lang="en-US" dirty="0" smtClean="0"/>
              <a:t>, the breakdown rate </a:t>
            </a:r>
            <a:r>
              <a:rPr lang="el-GR" u="sng" dirty="0" smtClean="0"/>
              <a:t>δ</a:t>
            </a:r>
            <a:r>
              <a:rPr lang="en-US" u="sng" dirty="0" err="1" smtClean="0"/>
              <a:t>i</a:t>
            </a:r>
            <a:r>
              <a:rPr lang="en-US" u="sng" dirty="0" smtClean="0"/>
              <a:t>=0.01</a:t>
            </a:r>
          </a:p>
          <a:p>
            <a:r>
              <a:rPr lang="en-US" dirty="0" smtClean="0"/>
              <a:t>The repair rate </a:t>
            </a:r>
            <a:r>
              <a:rPr lang="el-GR" u="sng" dirty="0" smtClean="0"/>
              <a:t>γ</a:t>
            </a:r>
            <a:r>
              <a:rPr lang="en-US" u="sng" dirty="0" err="1" smtClean="0"/>
              <a:t>i</a:t>
            </a:r>
            <a:r>
              <a:rPr lang="en-US" u="sng" dirty="0" smtClean="0"/>
              <a:t>=0.1</a:t>
            </a:r>
          </a:p>
          <a:p>
            <a:pPr algn="ctr"/>
            <a:r>
              <a:rPr lang="en-US" b="1" dirty="0" smtClean="0"/>
              <a:t>For the DC </a:t>
            </a:r>
          </a:p>
          <a:p>
            <a:r>
              <a:rPr lang="en-US" dirty="0" smtClean="0"/>
              <a:t>the number of servers is one (N=1) </a:t>
            </a:r>
          </a:p>
          <a:p>
            <a:r>
              <a:rPr lang="en-US" dirty="0" smtClean="0"/>
              <a:t>and the service rate is </a:t>
            </a:r>
            <a:r>
              <a:rPr lang="el-GR" u="sng" dirty="0" smtClean="0"/>
              <a:t>μ</a:t>
            </a:r>
            <a:r>
              <a:rPr lang="en-US" u="sng" dirty="0" smtClean="0"/>
              <a:t>=2</a:t>
            </a:r>
          </a:p>
          <a:p>
            <a:endParaRPr lang="el-GR" dirty="0"/>
          </a:p>
        </p:txBody>
      </p:sp>
      <p:sp>
        <p:nvSpPr>
          <p:cNvPr id="6" name="5 - Θέση περιεχομένου"/>
          <p:cNvSpPr>
            <a:spLocks noGrp="1"/>
          </p:cNvSpPr>
          <p:nvPr>
            <p:ph sz="quarter" idx="4"/>
          </p:nvPr>
        </p:nvSpPr>
        <p:spPr>
          <a:xfrm>
            <a:off x="4786314" y="2214554"/>
            <a:ext cx="4041775" cy="4214842"/>
          </a:xfrm>
        </p:spPr>
        <p:txBody>
          <a:bodyPr>
            <a:normAutofit fontScale="62500" lnSpcReduction="20000"/>
          </a:bodyPr>
          <a:lstStyle/>
          <a:p>
            <a:pPr algn="just"/>
            <a:r>
              <a:rPr lang="en-US" sz="2900" dirty="0" smtClean="0"/>
              <a:t>suppliers service rate of the 1</a:t>
            </a:r>
            <a:r>
              <a:rPr lang="en-US" sz="2900" baseline="30000" dirty="0" smtClean="0"/>
              <a:t>st</a:t>
            </a:r>
            <a:r>
              <a:rPr lang="en-US" sz="2900" dirty="0" smtClean="0"/>
              <a:t> phase  </a:t>
            </a:r>
            <a:r>
              <a:rPr lang="el-GR" sz="3200" b="1" dirty="0" smtClean="0"/>
              <a:t>μ</a:t>
            </a:r>
            <a:r>
              <a:rPr lang="en-US" sz="3200" b="1" baseline="-25000" dirty="0" smtClean="0"/>
              <a:t>1i</a:t>
            </a:r>
            <a:r>
              <a:rPr lang="en-US" sz="3200" b="1" dirty="0" smtClean="0"/>
              <a:t>=1.011098</a:t>
            </a:r>
            <a:r>
              <a:rPr lang="en-US" sz="2900" dirty="0" smtClean="0"/>
              <a:t>, </a:t>
            </a:r>
          </a:p>
          <a:p>
            <a:pPr algn="just"/>
            <a:r>
              <a:rPr lang="en-US" sz="2900" dirty="0" smtClean="0"/>
              <a:t>suppliers service rate of the 2</a:t>
            </a:r>
            <a:r>
              <a:rPr lang="en-US" sz="2900" baseline="30000" dirty="0" smtClean="0"/>
              <a:t>nd</a:t>
            </a:r>
            <a:r>
              <a:rPr lang="en-US" sz="2900" dirty="0" smtClean="0"/>
              <a:t>phase </a:t>
            </a:r>
            <a:r>
              <a:rPr lang="el-GR" sz="3200" b="1" dirty="0" smtClean="0"/>
              <a:t>μ</a:t>
            </a:r>
            <a:r>
              <a:rPr lang="en-US" sz="3200" b="1" dirty="0" smtClean="0"/>
              <a:t>2i=0.098902</a:t>
            </a:r>
          </a:p>
          <a:p>
            <a:pPr algn="just"/>
            <a:r>
              <a:rPr lang="en-US" sz="2900" dirty="0" smtClean="0"/>
              <a:t>the probability for the suppliers to end after the 1</a:t>
            </a:r>
            <a:r>
              <a:rPr lang="en-US" sz="2900" baseline="30000" dirty="0" smtClean="0"/>
              <a:t>st</a:t>
            </a:r>
            <a:r>
              <a:rPr lang="en-US" sz="2900" dirty="0" smtClean="0"/>
              <a:t> phase </a:t>
            </a:r>
            <a:r>
              <a:rPr lang="en-US" sz="3200" b="1" dirty="0" smtClean="0"/>
              <a:t>d1i=0.989024</a:t>
            </a:r>
            <a:r>
              <a:rPr lang="en-US" sz="2900" dirty="0" smtClean="0"/>
              <a:t>, </a:t>
            </a:r>
          </a:p>
          <a:p>
            <a:pPr algn="just"/>
            <a:r>
              <a:rPr lang="en-US" sz="2900" dirty="0" smtClean="0"/>
              <a:t>the probability for the suppliers to end after the 2</a:t>
            </a:r>
            <a:r>
              <a:rPr lang="en-US" sz="2900" baseline="30000" dirty="0" smtClean="0"/>
              <a:t>nd</a:t>
            </a:r>
            <a:r>
              <a:rPr lang="en-US" sz="2900" dirty="0" smtClean="0"/>
              <a:t>phase </a:t>
            </a:r>
            <a:r>
              <a:rPr lang="en-US" sz="3200" b="1" dirty="0" smtClean="0"/>
              <a:t>d2i=0.010976</a:t>
            </a:r>
          </a:p>
          <a:p>
            <a:pPr algn="ctr">
              <a:spcBef>
                <a:spcPts val="400"/>
              </a:spcBef>
            </a:pPr>
            <a:r>
              <a:rPr lang="en-US" sz="3800" b="1" dirty="0" smtClean="0"/>
              <a:t>For the DC </a:t>
            </a:r>
          </a:p>
          <a:p>
            <a:pPr algn="just"/>
            <a:r>
              <a:rPr lang="en-US" sz="2900" dirty="0" smtClean="0"/>
              <a:t>the service rate </a:t>
            </a:r>
            <a:r>
              <a:rPr lang="el-GR" sz="3200" b="1" dirty="0" smtClean="0"/>
              <a:t>μ</a:t>
            </a:r>
            <a:r>
              <a:rPr lang="en-US" sz="3200" b="1" dirty="0" smtClean="0"/>
              <a:t>=2 </a:t>
            </a:r>
          </a:p>
          <a:p>
            <a:pPr algn="just"/>
            <a:r>
              <a:rPr lang="en-US" sz="2900" dirty="0" smtClean="0"/>
              <a:t>the probability of service completion </a:t>
            </a:r>
            <a:r>
              <a:rPr lang="en-US" sz="3200" b="1" dirty="0" smtClean="0"/>
              <a:t>d1=1</a:t>
            </a:r>
            <a:r>
              <a:rPr lang="en-US" sz="3200" dirty="0" smtClean="0"/>
              <a:t> and </a:t>
            </a:r>
            <a:r>
              <a:rPr lang="en-US" sz="3200" b="1" dirty="0" smtClean="0"/>
              <a:t>d2=0 </a:t>
            </a:r>
          </a:p>
          <a:p>
            <a:pPr algn="just"/>
            <a:r>
              <a:rPr lang="en-US" sz="2900" dirty="0" smtClean="0"/>
              <a:t>(i.e. the service time in DC follows the exponential distribution)</a:t>
            </a:r>
          </a:p>
          <a:p>
            <a:endParaRPr lang="el-GR" dirty="0"/>
          </a:p>
        </p:txBody>
      </p:sp>
      <p:sp>
        <p:nvSpPr>
          <p:cNvPr id="7" name="Θέση αριθμού διαφάνειας 6"/>
          <p:cNvSpPr>
            <a:spLocks noGrp="1"/>
          </p:cNvSpPr>
          <p:nvPr>
            <p:ph type="sldNum" sz="quarter" idx="12"/>
          </p:nvPr>
        </p:nvSpPr>
        <p:spPr/>
        <p:txBody>
          <a:bodyPr/>
          <a:lstStyle/>
          <a:p>
            <a:fld id="{D3F1D1C4-C2D9-4231-9FB2-B2D9D97AA41D}" type="slidenum">
              <a:rPr lang="el-GR" smtClean="0"/>
              <a:pPr/>
              <a:t>24</a:t>
            </a:fld>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500033" y="1500174"/>
          <a:ext cx="8001056" cy="5143462"/>
        </p:xfrm>
        <a:graphic>
          <a:graphicData uri="http://schemas.openxmlformats.org/drawingml/2006/table">
            <a:tbl>
              <a:tblPr firstRow="1" bandRow="1">
                <a:tableStyleId>{5940675A-B579-460E-94D1-54222C63F5DA}</a:tableStyleId>
              </a:tblPr>
              <a:tblGrid>
                <a:gridCol w="928695"/>
                <a:gridCol w="1082348"/>
                <a:gridCol w="1081231"/>
                <a:gridCol w="1081231"/>
                <a:gridCol w="1297477"/>
                <a:gridCol w="1189353"/>
                <a:gridCol w="1340721"/>
              </a:tblGrid>
              <a:tr h="277814">
                <a:tc>
                  <a:txBody>
                    <a:bodyPr/>
                    <a:lstStyle/>
                    <a:p>
                      <a:pPr indent="180340" algn="l">
                        <a:lnSpc>
                          <a:spcPct val="115000"/>
                        </a:lnSpc>
                        <a:spcAft>
                          <a:spcPts val="0"/>
                        </a:spcAft>
                      </a:pPr>
                      <a:r>
                        <a:rPr lang="el-GR" sz="1200" baseline="0" dirty="0" err="1"/>
                        <a:t>Suppliers</a:t>
                      </a:r>
                      <a:endParaRPr lang="el-GR" sz="1200" baseline="0" dirty="0">
                        <a:latin typeface="Times New Roman"/>
                        <a:ea typeface="Calibri"/>
                      </a:endParaRPr>
                    </a:p>
                  </a:txBody>
                  <a:tcPr marL="68580" marR="68580" marT="0" marB="0" anchor="b"/>
                </a:tc>
                <a:tc>
                  <a:txBody>
                    <a:bodyPr/>
                    <a:lstStyle/>
                    <a:p>
                      <a:pPr indent="180340" algn="l">
                        <a:lnSpc>
                          <a:spcPct val="115000"/>
                        </a:lnSpc>
                        <a:spcAft>
                          <a:spcPts val="0"/>
                        </a:spcAft>
                      </a:pPr>
                      <a:r>
                        <a:rPr lang="el-GR" sz="1200" baseline="0"/>
                        <a:t>Buffer</a:t>
                      </a:r>
                      <a:endParaRPr lang="el-GR" sz="1200" baseline="0">
                        <a:latin typeface="Times New Roman"/>
                        <a:ea typeface="Calibri"/>
                      </a:endParaRPr>
                    </a:p>
                  </a:txBody>
                  <a:tcPr marL="68580" marR="68580" marT="0" marB="0" anchor="b"/>
                </a:tc>
                <a:tc>
                  <a:txBody>
                    <a:bodyPr/>
                    <a:lstStyle/>
                    <a:p>
                      <a:pPr indent="180340" algn="l">
                        <a:lnSpc>
                          <a:spcPct val="115000"/>
                        </a:lnSpc>
                        <a:spcAft>
                          <a:spcPts val="0"/>
                        </a:spcAft>
                      </a:pPr>
                      <a:r>
                        <a:rPr lang="el-GR" sz="1200" baseline="0"/>
                        <a:t>DC</a:t>
                      </a:r>
                      <a:endParaRPr lang="el-GR" sz="1200" baseline="0">
                        <a:latin typeface="Times New Roman"/>
                        <a:ea typeface="Calibri"/>
                      </a:endParaRPr>
                    </a:p>
                  </a:txBody>
                  <a:tcPr marL="68580" marR="68580" marT="0" marB="0" anchor="b"/>
                </a:tc>
                <a:tc gridSpan="2">
                  <a:txBody>
                    <a:bodyPr/>
                    <a:lstStyle/>
                    <a:p>
                      <a:pPr indent="180340" algn="ctr">
                        <a:lnSpc>
                          <a:spcPct val="115000"/>
                        </a:lnSpc>
                        <a:spcAft>
                          <a:spcPts val="0"/>
                        </a:spcAft>
                      </a:pPr>
                      <a:r>
                        <a:rPr lang="el-GR" sz="1200" baseline="0" dirty="0" err="1"/>
                        <a:t>Coxian</a:t>
                      </a:r>
                      <a:endParaRPr lang="el-GR" sz="1200" baseline="0" dirty="0">
                        <a:latin typeface="Times New Roman"/>
                        <a:ea typeface="Calibri"/>
                      </a:endParaRPr>
                    </a:p>
                  </a:txBody>
                  <a:tcPr marL="68580" marR="68580" marT="0" marB="0" anchor="b"/>
                </a:tc>
                <a:tc hMerge="1">
                  <a:txBody>
                    <a:bodyPr/>
                    <a:lstStyle/>
                    <a:p>
                      <a:endParaRPr lang="el-GR"/>
                    </a:p>
                  </a:txBody>
                  <a:tcPr/>
                </a:tc>
                <a:tc gridSpan="2">
                  <a:txBody>
                    <a:bodyPr/>
                    <a:lstStyle/>
                    <a:p>
                      <a:pPr indent="180340" algn="ctr">
                        <a:lnSpc>
                          <a:spcPct val="115000"/>
                        </a:lnSpc>
                        <a:spcAft>
                          <a:spcPts val="0"/>
                        </a:spcAft>
                      </a:pPr>
                      <a:r>
                        <a:rPr lang="el-GR" sz="1200" baseline="0" dirty="0" err="1"/>
                        <a:t>Exponential</a:t>
                      </a:r>
                      <a:endParaRPr lang="el-GR" sz="1200" baseline="0" dirty="0">
                        <a:latin typeface="Times New Roman"/>
                        <a:ea typeface="Calibri"/>
                      </a:endParaRPr>
                    </a:p>
                  </a:txBody>
                  <a:tcPr marL="68580" marR="68580" marT="0" marB="0"/>
                </a:tc>
                <a:tc hMerge="1">
                  <a:txBody>
                    <a:bodyPr/>
                    <a:lstStyle/>
                    <a:p>
                      <a:endParaRPr lang="el-GR"/>
                    </a:p>
                  </a:txBody>
                  <a:tcPr/>
                </a:tc>
              </a:tr>
              <a:tr h="277814">
                <a:tc>
                  <a:txBody>
                    <a:bodyPr/>
                    <a:lstStyle/>
                    <a:p>
                      <a:pPr indent="180340" algn="ctr">
                        <a:lnSpc>
                          <a:spcPct val="115000"/>
                        </a:lnSpc>
                        <a:spcAft>
                          <a:spcPts val="0"/>
                        </a:spcAft>
                      </a:pPr>
                      <a:r>
                        <a:rPr lang="el-GR" sz="1510" baseline="0" dirty="0"/>
                        <a:t>K</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B</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N</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THR</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WIP</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THR</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WIP</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0</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1,3503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2,6752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1,3503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2,6752</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1,4369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3,2363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1,4369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3,2363</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1,5346</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3,7421</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1,5346</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3,7421</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1,5828</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4,2156</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1,5828</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4,2156</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4</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1,618</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4,6673</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1,618</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4,6673</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1,6449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5,1023</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1,6449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5,1023</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6</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1,6662</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5,5234</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1,6662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5,5234</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7</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1,6835</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5,932</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1,6835</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5,932</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0</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1,6962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3,8481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1,6962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3,8481</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1,7926</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4,6602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1,7926</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4,6602</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1,8509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5,4717</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1,8509</a:t>
                      </a:r>
                      <a:endParaRPr lang="el-GR" sz="1510" baseline="0" dirty="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5,4717</a:t>
                      </a:r>
                      <a:endParaRPr lang="el-GR" sz="1510" baseline="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1,8885</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6,2951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1,8885</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6,2951</a:t>
                      </a:r>
                      <a:endParaRPr lang="el-GR" sz="1510" baseline="0" dirty="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4</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1,9139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7,1342</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1,9139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7,1342</a:t>
                      </a:r>
                      <a:endParaRPr lang="el-GR" sz="1510" baseline="0" dirty="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5</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1,9319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7,9896</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1,9319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7,9896</a:t>
                      </a:r>
                      <a:endParaRPr lang="el-GR" sz="1510" baseline="0" dirty="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6</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1,9449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8,8603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1,9449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8,8603</a:t>
                      </a:r>
                      <a:endParaRPr lang="el-GR" sz="1510" baseline="0" dirty="0">
                        <a:latin typeface="Times New Roman"/>
                        <a:ea typeface="Calibri"/>
                      </a:endParaRPr>
                    </a:p>
                  </a:txBody>
                  <a:tcPr marL="68580" marR="68580" marT="0" marB="0" anchor="b"/>
                </a:tc>
              </a:tr>
              <a:tr h="277814">
                <a:tc>
                  <a:txBody>
                    <a:bodyPr/>
                    <a:lstStyle/>
                    <a:p>
                      <a:pPr indent="180340" algn="ctr">
                        <a:lnSpc>
                          <a:spcPct val="115000"/>
                        </a:lnSpc>
                        <a:spcAft>
                          <a:spcPts val="0"/>
                        </a:spcAft>
                      </a:pPr>
                      <a:r>
                        <a:rPr lang="el-GR" sz="1510" baseline="0"/>
                        <a:t>3</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7</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1,9547</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9,7449</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a:t>1,9547</a:t>
                      </a:r>
                      <a:endParaRPr lang="el-GR" sz="1510" baseline="0">
                        <a:latin typeface="Times New Roman"/>
                        <a:ea typeface="Calibri"/>
                      </a:endParaRPr>
                    </a:p>
                  </a:txBody>
                  <a:tcPr marL="68580" marR="68580" marT="0" marB="0" anchor="b"/>
                </a:tc>
                <a:tc>
                  <a:txBody>
                    <a:bodyPr/>
                    <a:lstStyle/>
                    <a:p>
                      <a:pPr indent="180340" algn="ctr">
                        <a:lnSpc>
                          <a:spcPct val="115000"/>
                        </a:lnSpc>
                        <a:spcAft>
                          <a:spcPts val="0"/>
                        </a:spcAft>
                      </a:pPr>
                      <a:r>
                        <a:rPr lang="el-GR" sz="1510" baseline="0" dirty="0"/>
                        <a:t>9,7449</a:t>
                      </a:r>
                      <a:endParaRPr lang="el-GR" sz="1510" baseline="0" dirty="0">
                        <a:latin typeface="Times New Roman"/>
                        <a:ea typeface="Calibri"/>
                      </a:endParaRPr>
                    </a:p>
                  </a:txBody>
                  <a:tcPr marL="68580" marR="68580" marT="0" marB="0" anchor="b"/>
                </a:tc>
              </a:tr>
            </a:tbl>
          </a:graphicData>
        </a:graphic>
      </p:graphicFrame>
      <p:sp>
        <p:nvSpPr>
          <p:cNvPr id="2" name="1 - Τίτλος"/>
          <p:cNvSpPr>
            <a:spLocks noGrp="1"/>
          </p:cNvSpPr>
          <p:nvPr>
            <p:ph type="title"/>
          </p:nvPr>
        </p:nvSpPr>
        <p:spPr/>
        <p:txBody>
          <a:bodyPr>
            <a:normAutofit fontScale="90000"/>
          </a:bodyPr>
          <a:lstStyle/>
          <a:p>
            <a:pPr algn="ctr"/>
            <a:r>
              <a:rPr lang="en-US" sz="3600" dirty="0" smtClean="0"/>
              <a:t>Table of results :Comparison between </a:t>
            </a:r>
            <a:r>
              <a:rPr lang="en-US" sz="3600" dirty="0" err="1" smtClean="0"/>
              <a:t>Coxian</a:t>
            </a:r>
            <a:r>
              <a:rPr lang="en-US" sz="3600" dirty="0" smtClean="0"/>
              <a:t> and Exponential appro</a:t>
            </a:r>
            <a:r>
              <a:rPr lang="en-US" dirty="0" smtClean="0"/>
              <a:t>ach</a:t>
            </a:r>
            <a:endParaRPr lang="el-GR" dirty="0"/>
          </a:p>
        </p:txBody>
      </p:sp>
      <p:sp>
        <p:nvSpPr>
          <p:cNvPr id="3" name="Θέση αριθμού διαφάνειας 2"/>
          <p:cNvSpPr>
            <a:spLocks noGrp="1"/>
          </p:cNvSpPr>
          <p:nvPr>
            <p:ph type="sldNum" sz="quarter" idx="12"/>
          </p:nvPr>
        </p:nvSpPr>
        <p:spPr/>
        <p:txBody>
          <a:bodyPr/>
          <a:lstStyle/>
          <a:p>
            <a:fld id="{D3F1D1C4-C2D9-4231-9FB2-B2D9D97AA41D}" type="slidenum">
              <a:rPr lang="el-GR" smtClean="0"/>
              <a:pPr/>
              <a:t>25</a:t>
            </a:fld>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p:cNvPicPr>
            <a:picLocks noGrp="1"/>
          </p:cNvPicPr>
          <p:nvPr>
            <p:ph idx="1"/>
          </p:nvPr>
        </p:nvPicPr>
        <p:blipFill>
          <a:blip r:embed="rId2"/>
          <a:stretch>
            <a:fillRect/>
          </a:stretch>
        </p:blipFill>
        <p:spPr bwMode="auto">
          <a:xfrm>
            <a:off x="1120280" y="1481138"/>
            <a:ext cx="6903439" cy="4525962"/>
          </a:xfrm>
          <a:prstGeom prst="rect">
            <a:avLst/>
          </a:prstGeom>
          <a:noFill/>
          <a:ln w="9525">
            <a:noFill/>
            <a:miter lim="800000"/>
            <a:headEnd/>
            <a:tailEnd/>
          </a:ln>
        </p:spPr>
      </p:pic>
      <p:sp>
        <p:nvSpPr>
          <p:cNvPr id="2" name="1 - Τίτλος"/>
          <p:cNvSpPr>
            <a:spLocks noGrp="1"/>
          </p:cNvSpPr>
          <p:nvPr>
            <p:ph type="title"/>
          </p:nvPr>
        </p:nvSpPr>
        <p:spPr/>
        <p:txBody>
          <a:bodyPr>
            <a:normAutofit fontScale="90000"/>
          </a:bodyPr>
          <a:lstStyle/>
          <a:p>
            <a:r>
              <a:rPr lang="fr-FR" sz="3100" dirty="0" smtClean="0"/>
              <a:t/>
            </a:r>
            <a:br>
              <a:rPr lang="fr-FR" sz="3100" dirty="0" smtClean="0"/>
            </a:br>
            <a:r>
              <a:rPr lang="en-US" sz="3100" dirty="0" smtClean="0"/>
              <a:t>Matching throughput for exponential and </a:t>
            </a:r>
            <a:r>
              <a:rPr lang="en-US" sz="3100" dirty="0" err="1" smtClean="0"/>
              <a:t>Coxian</a:t>
            </a:r>
            <a:r>
              <a:rPr lang="en-US" sz="3100" dirty="0" smtClean="0"/>
              <a:t> -2 distributions for K=3 suppliers  (figure) </a:t>
            </a:r>
            <a:r>
              <a:rPr lang="el-GR" dirty="0" smtClean="0"/>
              <a:t/>
            </a:r>
            <a:br>
              <a:rPr lang="el-GR" dirty="0" smtClean="0"/>
            </a:br>
            <a:endParaRPr lang="el-GR" dirty="0"/>
          </a:p>
        </p:txBody>
      </p:sp>
      <p:sp>
        <p:nvSpPr>
          <p:cNvPr id="3" name="Θέση αριθμού διαφάνειας 2"/>
          <p:cNvSpPr>
            <a:spLocks noGrp="1"/>
          </p:cNvSpPr>
          <p:nvPr>
            <p:ph type="sldNum" sz="quarter" idx="12"/>
          </p:nvPr>
        </p:nvSpPr>
        <p:spPr/>
        <p:txBody>
          <a:bodyPr/>
          <a:lstStyle/>
          <a:p>
            <a:fld id="{D3F1D1C4-C2D9-4231-9FB2-B2D9D97AA41D}" type="slidenum">
              <a:rPr lang="el-GR" smtClean="0"/>
              <a:pPr/>
              <a:t>26</a:t>
            </a:fld>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p:cNvPicPr>
            <a:picLocks noGrp="1"/>
          </p:cNvPicPr>
          <p:nvPr>
            <p:ph idx="1"/>
          </p:nvPr>
        </p:nvPicPr>
        <p:blipFill>
          <a:blip r:embed="rId2"/>
          <a:stretch>
            <a:fillRect/>
          </a:stretch>
        </p:blipFill>
        <p:spPr bwMode="auto">
          <a:xfrm>
            <a:off x="1120280" y="1481138"/>
            <a:ext cx="6903439" cy="4525962"/>
          </a:xfrm>
          <a:prstGeom prst="rect">
            <a:avLst/>
          </a:prstGeom>
          <a:noFill/>
          <a:ln w="9525">
            <a:noFill/>
            <a:miter lim="800000"/>
            <a:headEnd/>
            <a:tailEnd/>
          </a:ln>
        </p:spPr>
      </p:pic>
      <p:sp>
        <p:nvSpPr>
          <p:cNvPr id="2" name="1 - Τίτλος"/>
          <p:cNvSpPr>
            <a:spLocks noGrp="1"/>
          </p:cNvSpPr>
          <p:nvPr>
            <p:ph type="title"/>
          </p:nvPr>
        </p:nvSpPr>
        <p:spPr/>
        <p:txBody>
          <a:bodyPr>
            <a:normAutofit fontScale="90000"/>
          </a:bodyPr>
          <a:lstStyle/>
          <a:p>
            <a:r>
              <a:rPr lang="fr-FR" sz="3600" dirty="0" smtClean="0"/>
              <a:t/>
            </a:r>
            <a:br>
              <a:rPr lang="fr-FR" sz="3600" dirty="0" smtClean="0"/>
            </a:br>
            <a:r>
              <a:rPr lang="en-US" sz="3600" dirty="0" smtClean="0"/>
              <a:t>Matching WIP for exponential and </a:t>
            </a:r>
            <a:r>
              <a:rPr lang="en-US" sz="3600" dirty="0" err="1" smtClean="0"/>
              <a:t>Coxian</a:t>
            </a:r>
            <a:r>
              <a:rPr lang="en-US" sz="3600" dirty="0" smtClean="0"/>
              <a:t> -2 </a:t>
            </a:r>
            <a:r>
              <a:rPr lang="en-US" sz="3600" dirty="0" err="1" smtClean="0"/>
              <a:t>distributionsfor</a:t>
            </a:r>
            <a:r>
              <a:rPr lang="en-US" sz="3600" dirty="0" smtClean="0"/>
              <a:t> K=3 suppliers (</a:t>
            </a:r>
            <a:r>
              <a:rPr lang="fr-FR" dirty="0" smtClean="0"/>
              <a:t>Figure)  </a:t>
            </a:r>
            <a:r>
              <a:rPr lang="el-GR" dirty="0" smtClean="0"/>
              <a:t/>
            </a:r>
            <a:br>
              <a:rPr lang="el-GR" dirty="0" smtClean="0"/>
            </a:br>
            <a:endParaRPr lang="el-GR" dirty="0"/>
          </a:p>
        </p:txBody>
      </p:sp>
      <p:sp>
        <p:nvSpPr>
          <p:cNvPr id="3" name="Θέση αριθμού διαφάνειας 2"/>
          <p:cNvSpPr>
            <a:spLocks noGrp="1"/>
          </p:cNvSpPr>
          <p:nvPr>
            <p:ph type="sldNum" sz="quarter" idx="12"/>
          </p:nvPr>
        </p:nvSpPr>
        <p:spPr/>
        <p:txBody>
          <a:bodyPr/>
          <a:lstStyle/>
          <a:p>
            <a:fld id="{D3F1D1C4-C2D9-4231-9FB2-B2D9D97AA41D}" type="slidenum">
              <a:rPr lang="el-GR" smtClean="0"/>
              <a:pPr/>
              <a:t>27</a:t>
            </a:fld>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r>
              <a:rPr lang="en-US" dirty="0" smtClean="0"/>
              <a:t>Concluding, on our paper we presented a merge supply network with a number of unreliable suppliers, a common buffer and one distribution center. </a:t>
            </a:r>
          </a:p>
          <a:p>
            <a:r>
              <a:rPr lang="en-US" dirty="0" smtClean="0"/>
              <a:t>We compare the two modeling approaches for suppliers breakdowns by exponentially distributed breakdowns and repair times and Coxian-2 distributed lead times according to </a:t>
            </a:r>
            <a:r>
              <a:rPr lang="en-US" dirty="0" err="1" smtClean="0"/>
              <a:t>Altiok</a:t>
            </a:r>
            <a:r>
              <a:rPr lang="en-US" dirty="0" smtClean="0"/>
              <a:t> method. </a:t>
            </a:r>
          </a:p>
          <a:p>
            <a:r>
              <a:rPr lang="en-US" dirty="0" smtClean="0"/>
              <a:t>The results are totally satisfactory since the results of the methods are totally identical on the two approaches for a number of experiments. </a:t>
            </a:r>
            <a:endParaRPr lang="el-GR" dirty="0"/>
          </a:p>
        </p:txBody>
      </p:sp>
      <p:sp>
        <p:nvSpPr>
          <p:cNvPr id="2" name="1 - Τίτλος"/>
          <p:cNvSpPr>
            <a:spLocks noGrp="1"/>
          </p:cNvSpPr>
          <p:nvPr>
            <p:ph type="title"/>
          </p:nvPr>
        </p:nvSpPr>
        <p:spPr/>
        <p:txBody>
          <a:bodyPr/>
          <a:lstStyle/>
          <a:p>
            <a:r>
              <a:rPr lang="en-US" dirty="0" smtClean="0"/>
              <a:t>Conclusions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28</a:t>
            </a:fld>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marL="109728" indent="0">
              <a:buNone/>
            </a:pPr>
            <a:r>
              <a:rPr lang="en-US" dirty="0" smtClean="0"/>
              <a:t>  </a:t>
            </a:r>
            <a:endParaRPr lang="en-US" dirty="0" smtClean="0"/>
          </a:p>
          <a:p>
            <a:r>
              <a:rPr lang="en-US" dirty="0" smtClean="0"/>
              <a:t>We also intend to add a buffer of finished goods feeding by the distribution center. </a:t>
            </a:r>
            <a:endParaRPr lang="en-US" dirty="0" smtClean="0"/>
          </a:p>
          <a:p>
            <a:r>
              <a:rPr lang="en-US" dirty="0" smtClean="0"/>
              <a:t>This </a:t>
            </a:r>
            <a:r>
              <a:rPr lang="en-US" dirty="0" smtClean="0"/>
              <a:t>buffer will serve the external demand that will be pure or compound Poisson distributed</a:t>
            </a:r>
            <a:endParaRPr lang="el-GR" dirty="0"/>
          </a:p>
        </p:txBody>
      </p:sp>
      <p:sp>
        <p:nvSpPr>
          <p:cNvPr id="2" name="1 - Τίτλος"/>
          <p:cNvSpPr>
            <a:spLocks noGrp="1"/>
          </p:cNvSpPr>
          <p:nvPr>
            <p:ph type="title"/>
          </p:nvPr>
        </p:nvSpPr>
        <p:spPr/>
        <p:txBody>
          <a:bodyPr/>
          <a:lstStyle/>
          <a:p>
            <a:r>
              <a:rPr lang="en-US" dirty="0" smtClean="0"/>
              <a:t>Further Research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29</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10000"/>
          </a:bodyPr>
          <a:lstStyle/>
          <a:p>
            <a:r>
              <a:rPr lang="en-US" dirty="0" smtClean="0"/>
              <a:t>We present the performance of a push merge supply network with unreliable suppliers that feed a distribution center.</a:t>
            </a:r>
          </a:p>
          <a:p>
            <a:r>
              <a:rPr lang="en-US" dirty="0" smtClean="0"/>
              <a:t>Basic feature of our system is the fact all the suppliers and distribution center process orders and face break downs. Further, the system is modeled as continuous time Markov process with discrete space </a:t>
            </a:r>
          </a:p>
          <a:p>
            <a:r>
              <a:rPr lang="en-US" dirty="0" smtClean="0"/>
              <a:t>An divergent  system’s structure has been assumed, where the final </a:t>
            </a:r>
            <a:r>
              <a:rPr lang="en-US" dirty="0" smtClean="0"/>
              <a:t>stage (distribution </a:t>
            </a:r>
            <a:r>
              <a:rPr lang="en-US" dirty="0" smtClean="0"/>
              <a:t>centre) is connected with a number of suppliers. The order processing times are random and follow a Coxian-2 phase type distribution as in the paper of </a:t>
            </a:r>
            <a:r>
              <a:rPr lang="en-US" dirty="0" err="1" smtClean="0"/>
              <a:t>Vidalis</a:t>
            </a:r>
            <a:r>
              <a:rPr lang="en-US" dirty="0" smtClean="0"/>
              <a:t> and Papadopoulos (</a:t>
            </a:r>
            <a:r>
              <a:rPr lang="en-US" dirty="0" err="1" smtClean="0"/>
              <a:t>Vidalis</a:t>
            </a:r>
            <a:r>
              <a:rPr lang="en-US" dirty="0" smtClean="0"/>
              <a:t> &amp; Papadopoulos 1999) </a:t>
            </a:r>
            <a:endParaRPr lang="el-GR" dirty="0"/>
          </a:p>
        </p:txBody>
      </p:sp>
      <p:sp>
        <p:nvSpPr>
          <p:cNvPr id="2" name="1 - Τίτλος"/>
          <p:cNvSpPr>
            <a:spLocks noGrp="1"/>
          </p:cNvSpPr>
          <p:nvPr>
            <p:ph type="title"/>
          </p:nvPr>
        </p:nvSpPr>
        <p:spPr/>
        <p:txBody>
          <a:bodyPr/>
          <a:lstStyle/>
          <a:p>
            <a:r>
              <a:rPr lang="en-US" dirty="0" smtClean="0"/>
              <a:t>INTRODUCTION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3</a:t>
            </a:fld>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25000" lnSpcReduction="20000"/>
          </a:bodyPr>
          <a:lstStyle/>
          <a:p>
            <a:endParaRPr lang="el-GR" b="1" dirty="0" smtClean="0"/>
          </a:p>
          <a:p>
            <a:r>
              <a:rPr lang="en-US" sz="5600" dirty="0" err="1" smtClean="0"/>
              <a:t>Altiok</a:t>
            </a:r>
            <a:r>
              <a:rPr lang="en-US" sz="5600" dirty="0" smtClean="0"/>
              <a:t>, T. (1997). </a:t>
            </a:r>
            <a:r>
              <a:rPr lang="en-US" sz="5600" i="1" dirty="0" smtClean="0"/>
              <a:t>Performance Analysis of Manufacturing Systems.</a:t>
            </a:r>
            <a:r>
              <a:rPr lang="en-US" sz="5600" dirty="0" smtClean="0"/>
              <a:t> N.Y.: Springer </a:t>
            </a:r>
            <a:r>
              <a:rPr lang="en-US" sz="5600" dirty="0" err="1" smtClean="0"/>
              <a:t>Verlag</a:t>
            </a:r>
            <a:r>
              <a:rPr lang="en-US" sz="5600" dirty="0" smtClean="0"/>
              <a:t>.</a:t>
            </a:r>
            <a:endParaRPr lang="el-GR" sz="5600" dirty="0" smtClean="0"/>
          </a:p>
          <a:p>
            <a:r>
              <a:rPr lang="en-US" sz="5600" dirty="0" err="1" smtClean="0"/>
              <a:t>Augustin</a:t>
            </a:r>
            <a:r>
              <a:rPr lang="en-US" sz="5600" dirty="0" smtClean="0"/>
              <a:t>, R., &amp; </a:t>
            </a:r>
            <a:r>
              <a:rPr lang="en-US" sz="5600" dirty="0" err="1" smtClean="0"/>
              <a:t>Buscher</a:t>
            </a:r>
            <a:r>
              <a:rPr lang="en-US" sz="5600" dirty="0" smtClean="0"/>
              <a:t>, K. J. (1988). </a:t>
            </a:r>
            <a:r>
              <a:rPr lang="en-US" sz="5600" dirty="0" err="1" smtClean="0"/>
              <a:t>Chracteristics</a:t>
            </a:r>
            <a:r>
              <a:rPr lang="en-US" sz="5600" dirty="0" smtClean="0"/>
              <a:t> of Cox Distribution . pp. 22-32.</a:t>
            </a:r>
            <a:endParaRPr lang="el-GR" sz="5600" dirty="0" smtClean="0"/>
          </a:p>
          <a:p>
            <a:r>
              <a:rPr lang="en-GB" sz="5600" dirty="0" err="1" smtClean="0"/>
              <a:t>Diamantidis</a:t>
            </a:r>
            <a:r>
              <a:rPr lang="en-GB" sz="5600" dirty="0" smtClean="0"/>
              <a:t> A.C. and Papadopoulos C. T, (2006), </a:t>
            </a:r>
            <a:r>
              <a:rPr lang="en-GB" sz="5600" dirty="0" err="1" smtClean="0"/>
              <a:t>Markovian</a:t>
            </a:r>
            <a:r>
              <a:rPr lang="en-GB" sz="5600" dirty="0" smtClean="0"/>
              <a:t> Analysis of a discrete material manufacturing system with merge operations, operation-dependent and idleness failures, </a:t>
            </a:r>
            <a:r>
              <a:rPr lang="en-GB" sz="5600" i="1" dirty="0" smtClean="0"/>
              <a:t>Computers and Industrial Engineering</a:t>
            </a:r>
            <a:r>
              <a:rPr lang="en-GB" sz="5600" dirty="0" smtClean="0"/>
              <a:t>, Vol. 50 pp. 466-487.</a:t>
            </a:r>
            <a:endParaRPr lang="el-GR" sz="5600" dirty="0" smtClean="0"/>
          </a:p>
          <a:p>
            <a:r>
              <a:rPr lang="en-GB" sz="5600" dirty="0" err="1" smtClean="0"/>
              <a:t>Gopalan</a:t>
            </a:r>
            <a:r>
              <a:rPr lang="en-GB" sz="5600" dirty="0" smtClean="0"/>
              <a:t> and Kumar, On the Transient behaviour of a merge production system with an end buffer, </a:t>
            </a:r>
            <a:r>
              <a:rPr lang="en-GB" sz="5600" i="1" dirty="0" smtClean="0"/>
              <a:t>Intern. Journal of Production Economics</a:t>
            </a:r>
            <a:r>
              <a:rPr lang="en-GB" sz="5600" dirty="0" smtClean="0"/>
              <a:t>, </a:t>
            </a:r>
            <a:r>
              <a:rPr lang="en-GB" sz="5600" dirty="0" err="1" smtClean="0"/>
              <a:t>vo</a:t>
            </a:r>
            <a:r>
              <a:rPr lang="en-GB" sz="5600" dirty="0" smtClean="0"/>
              <a:t>;. 34, 1994, pp. 157-166 </a:t>
            </a:r>
            <a:endParaRPr lang="el-GR" sz="5600" dirty="0" smtClean="0"/>
          </a:p>
          <a:p>
            <a:r>
              <a:rPr lang="en-US" sz="5600" dirty="0" err="1" smtClean="0"/>
              <a:t>Heavey</a:t>
            </a:r>
            <a:r>
              <a:rPr lang="en-US" sz="5600" dirty="0" smtClean="0"/>
              <a:t> C., Papadopoulos H.T, and Browne J. ,” Throughput Rate of </a:t>
            </a:r>
            <a:r>
              <a:rPr lang="en-US" sz="5600" dirty="0" err="1" smtClean="0"/>
              <a:t>Multistation</a:t>
            </a:r>
            <a:r>
              <a:rPr lang="en-US" sz="5600" dirty="0" smtClean="0"/>
              <a:t> Unreliable  Production Lines”, European Journal of Operation Research , vol. 68, pp 69-89. ,1993 </a:t>
            </a:r>
            <a:endParaRPr lang="el-GR" sz="5600" dirty="0" smtClean="0"/>
          </a:p>
          <a:p>
            <a:r>
              <a:rPr lang="en-GB" sz="5600" dirty="0" smtClean="0"/>
              <a:t>Lee </a:t>
            </a:r>
            <a:r>
              <a:rPr lang="en-GB" sz="5600" dirty="0" err="1" smtClean="0"/>
              <a:t>Hyo_Seong</a:t>
            </a:r>
            <a:r>
              <a:rPr lang="en-GB" sz="5600" dirty="0" smtClean="0"/>
              <a:t> and Pollock S.M.(1989), “Approximate Analysis for the Merge Configuration of an Open </a:t>
            </a:r>
            <a:r>
              <a:rPr lang="en-GB" sz="5600" dirty="0" err="1" smtClean="0"/>
              <a:t>Queueing</a:t>
            </a:r>
            <a:r>
              <a:rPr lang="en-GB" sz="5600" dirty="0" smtClean="0"/>
              <a:t> Network with Blocking”. IIE Transactions, Vol. 21 pp.122-129</a:t>
            </a:r>
            <a:r>
              <a:rPr lang="en-US" sz="5600" dirty="0" smtClean="0"/>
              <a:t> </a:t>
            </a:r>
            <a:endParaRPr lang="el-GR" sz="5600" dirty="0" smtClean="0"/>
          </a:p>
          <a:p>
            <a:r>
              <a:rPr lang="en-US" sz="5600" dirty="0" smtClean="0"/>
              <a:t>Marshall, A. H., &amp; </a:t>
            </a:r>
            <a:r>
              <a:rPr lang="en-US" sz="5600" dirty="0" err="1" smtClean="0"/>
              <a:t>Zenga</a:t>
            </a:r>
            <a:r>
              <a:rPr lang="en-US" sz="5600" dirty="0" smtClean="0"/>
              <a:t>, M. (2012). Experimenting with </a:t>
            </a:r>
            <a:r>
              <a:rPr lang="en-US" sz="5600" dirty="0" err="1" smtClean="0"/>
              <a:t>Coxian</a:t>
            </a:r>
            <a:r>
              <a:rPr lang="en-US" sz="5600" dirty="0" smtClean="0"/>
              <a:t> phase type distribution to uncover suitable fits. </a:t>
            </a:r>
            <a:r>
              <a:rPr lang="en-US" sz="5600" i="1" dirty="0" smtClean="0"/>
              <a:t>Methodology Computers Applied Probability</a:t>
            </a:r>
            <a:r>
              <a:rPr lang="en-US" sz="5600" dirty="0" smtClean="0"/>
              <a:t> , pp. 71-86.</a:t>
            </a:r>
            <a:endParaRPr lang="el-GR" sz="5600" dirty="0" smtClean="0"/>
          </a:p>
          <a:p>
            <a:r>
              <a:rPr lang="en-US" sz="5600" dirty="0" err="1" smtClean="0"/>
              <a:t>Mohebbi</a:t>
            </a:r>
            <a:r>
              <a:rPr lang="en-US" sz="5600" dirty="0" smtClean="0"/>
              <a:t>, E. (2003). Supply interruptions in a lost sales inventory system with random lead time . </a:t>
            </a:r>
            <a:r>
              <a:rPr lang="en-US" sz="5600" i="1" dirty="0" smtClean="0"/>
              <a:t>Computers &amp; Operation Research</a:t>
            </a:r>
            <a:r>
              <a:rPr lang="en-US" sz="5600" dirty="0" smtClean="0"/>
              <a:t> , pp. 411-426.</a:t>
            </a:r>
            <a:endParaRPr lang="el-GR" sz="5600" dirty="0" smtClean="0"/>
          </a:p>
          <a:p>
            <a:r>
              <a:rPr lang="en-US" sz="5600" dirty="0" err="1" smtClean="0"/>
              <a:t>Mohebbi</a:t>
            </a:r>
            <a:r>
              <a:rPr lang="en-US" sz="5600" dirty="0" smtClean="0"/>
              <a:t>, E., &amp; </a:t>
            </a:r>
            <a:r>
              <a:rPr lang="en-US" sz="5600" dirty="0" err="1" smtClean="0"/>
              <a:t>Hao</a:t>
            </a:r>
            <a:r>
              <a:rPr lang="en-US" sz="5600" dirty="0" smtClean="0"/>
              <a:t>, D. (2007). Stock </a:t>
            </a:r>
            <a:r>
              <a:rPr lang="en-US" sz="5600" dirty="0" err="1" smtClean="0"/>
              <a:t>repelnishment</a:t>
            </a:r>
            <a:r>
              <a:rPr lang="en-US" sz="5600" dirty="0" smtClean="0"/>
              <a:t> through an unreliable supply channel . pp. 2791- 2796.</a:t>
            </a:r>
            <a:endParaRPr lang="el-GR" sz="5600" dirty="0" smtClean="0"/>
          </a:p>
          <a:p>
            <a:r>
              <a:rPr lang="en-US" sz="5600" dirty="0" err="1" smtClean="0"/>
              <a:t>Mohebbi</a:t>
            </a:r>
            <a:r>
              <a:rPr lang="en-US" sz="5600" dirty="0" smtClean="0"/>
              <a:t>, E., &amp; </a:t>
            </a:r>
            <a:r>
              <a:rPr lang="en-US" sz="5600" dirty="0" err="1" smtClean="0"/>
              <a:t>Hao</a:t>
            </a:r>
            <a:r>
              <a:rPr lang="en-US" sz="5600" dirty="0" smtClean="0"/>
              <a:t>, D. (2006). When supplier 's availability affects the replenishment lead time-An extension of the supply interruption problem. </a:t>
            </a:r>
            <a:r>
              <a:rPr lang="en-US" sz="5600" i="1" dirty="0" smtClean="0"/>
              <a:t>European Journal of Operation Research </a:t>
            </a:r>
            <a:r>
              <a:rPr lang="en-US" sz="5600" dirty="0" smtClean="0"/>
              <a:t>, pp. 992-1008.</a:t>
            </a:r>
            <a:endParaRPr lang="el-GR" sz="5600" dirty="0" smtClean="0"/>
          </a:p>
          <a:p>
            <a:r>
              <a:rPr lang="en-US" sz="5600" dirty="0" smtClean="0"/>
              <a:t>Papadopoulos H.T., “Mathematical </a:t>
            </a:r>
            <a:r>
              <a:rPr lang="en-US" sz="5600" dirty="0" err="1" smtClean="0"/>
              <a:t>Modelling</a:t>
            </a:r>
            <a:r>
              <a:rPr lang="en-US" sz="5600" dirty="0" smtClean="0"/>
              <a:t> of Reliable Production Lines </a:t>
            </a:r>
            <a:r>
              <a:rPr lang="en-US" sz="5600" dirty="0" err="1" smtClean="0"/>
              <a:t>Phd</a:t>
            </a:r>
            <a:r>
              <a:rPr lang="en-US" sz="5600" dirty="0" smtClean="0"/>
              <a:t>  thesis in Industrial Engineering /Operation Research, Department of  Industrial Engineering, National University of Ireland, Galway , Ireland , 1989 </a:t>
            </a:r>
            <a:endParaRPr lang="el-GR" sz="5600" dirty="0" smtClean="0"/>
          </a:p>
          <a:p>
            <a:endParaRPr lang="el-GR" dirty="0"/>
          </a:p>
        </p:txBody>
      </p:sp>
      <p:sp>
        <p:nvSpPr>
          <p:cNvPr id="2" name="1 - Τίτλος"/>
          <p:cNvSpPr>
            <a:spLocks noGrp="1"/>
          </p:cNvSpPr>
          <p:nvPr>
            <p:ph type="title"/>
          </p:nvPr>
        </p:nvSpPr>
        <p:spPr/>
        <p:txBody>
          <a:bodyPr/>
          <a:lstStyle/>
          <a:p>
            <a:r>
              <a:rPr lang="en-US" dirty="0" smtClean="0"/>
              <a:t>REFERENCES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30</a:t>
            </a:fld>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62500" lnSpcReduction="20000"/>
          </a:bodyPr>
          <a:lstStyle/>
          <a:p>
            <a:pPr hangingPunct="0"/>
            <a:r>
              <a:rPr lang="en-US" dirty="0" smtClean="0"/>
              <a:t>Papadopoulos H.T., and O’ Kelly M.E.J., “A recursive algorithm for Generating Transition Matrix of </a:t>
            </a:r>
            <a:r>
              <a:rPr lang="en-US" dirty="0" err="1" smtClean="0"/>
              <a:t>Multistation</a:t>
            </a:r>
            <a:r>
              <a:rPr lang="en-US" dirty="0" smtClean="0"/>
              <a:t> Series Production Lines” ,Computers in Industry, vol. 12, pp 227-240, 1989 </a:t>
            </a:r>
            <a:endParaRPr lang="el-GR" dirty="0" smtClean="0"/>
          </a:p>
          <a:p>
            <a:pPr hangingPunct="0"/>
            <a:r>
              <a:rPr lang="en-US" dirty="0" smtClean="0"/>
              <a:t>Papadopoulos H.T., </a:t>
            </a:r>
            <a:r>
              <a:rPr lang="en-US" dirty="0" err="1" smtClean="0"/>
              <a:t>Heavey</a:t>
            </a:r>
            <a:r>
              <a:rPr lang="en-US" dirty="0" smtClean="0"/>
              <a:t> C. and O’ Kelly M.E.J, “Throughput Rate of </a:t>
            </a:r>
            <a:r>
              <a:rPr lang="en-US" dirty="0" err="1" smtClean="0"/>
              <a:t>Multistation</a:t>
            </a:r>
            <a:r>
              <a:rPr lang="en-US" dirty="0" smtClean="0"/>
              <a:t> Reliable with inter station buffers (I) Exponential  case “ , Computers in </a:t>
            </a:r>
            <a:r>
              <a:rPr lang="en-US" dirty="0" err="1" smtClean="0"/>
              <a:t>Industry,vol</a:t>
            </a:r>
            <a:r>
              <a:rPr lang="en-US" dirty="0" smtClean="0"/>
              <a:t> 13, pp 229-224, 1989  </a:t>
            </a:r>
            <a:endParaRPr lang="el-GR" dirty="0" smtClean="0"/>
          </a:p>
          <a:p>
            <a:pPr hangingPunct="0"/>
            <a:r>
              <a:rPr lang="en-US" dirty="0" smtClean="0"/>
              <a:t> Papadopoulos H.T., </a:t>
            </a:r>
            <a:r>
              <a:rPr lang="en-US" dirty="0" err="1" smtClean="0"/>
              <a:t>Heavey</a:t>
            </a:r>
            <a:r>
              <a:rPr lang="en-US" dirty="0" smtClean="0"/>
              <a:t> C. and O’ Kelly M.E.J, Throughput Rate of </a:t>
            </a:r>
            <a:r>
              <a:rPr lang="en-US" dirty="0" err="1" smtClean="0"/>
              <a:t>Multistation</a:t>
            </a:r>
            <a:r>
              <a:rPr lang="en-US" dirty="0" smtClean="0"/>
              <a:t> Reliable with inter station buffers (I) Exponential  case “ , Computers in </a:t>
            </a:r>
            <a:r>
              <a:rPr lang="en-US" dirty="0" err="1" smtClean="0"/>
              <a:t>Industry,vol</a:t>
            </a:r>
            <a:r>
              <a:rPr lang="en-US" dirty="0" smtClean="0"/>
              <a:t> 13, pp 317-335, 1989  </a:t>
            </a:r>
            <a:endParaRPr lang="el-GR" dirty="0" smtClean="0"/>
          </a:p>
          <a:p>
            <a:pPr hangingPunct="0"/>
            <a:r>
              <a:rPr lang="en-US" dirty="0" smtClean="0"/>
              <a:t> Tan B. (2001), </a:t>
            </a:r>
            <a:r>
              <a:rPr lang="en-GB" dirty="0" smtClean="0"/>
              <a:t>A three-station merge system with unreliable stations and a shared buffer, </a:t>
            </a:r>
            <a:r>
              <a:rPr lang="en-GB" i="1" dirty="0" smtClean="0"/>
              <a:t>Mathematical and Computer Modelling</a:t>
            </a:r>
            <a:r>
              <a:rPr lang="en-GB" dirty="0" smtClean="0"/>
              <a:t>, Vol. 33, Issues 8-9,pp.1011-1026</a:t>
            </a:r>
            <a:endParaRPr lang="el-GR" dirty="0" smtClean="0"/>
          </a:p>
          <a:p>
            <a:pPr hangingPunct="0"/>
            <a:r>
              <a:rPr lang="en-US" dirty="0" smtClean="0"/>
              <a:t> </a:t>
            </a:r>
            <a:r>
              <a:rPr lang="en-GB" dirty="0" err="1" smtClean="0"/>
              <a:t>Vidalis</a:t>
            </a:r>
            <a:r>
              <a:rPr lang="en-GB" dirty="0" smtClean="0"/>
              <a:t>, M. I. and Papadopoulos, H. T., (1999), </a:t>
            </a:r>
            <a:r>
              <a:rPr lang="en-GB" dirty="0" err="1" smtClean="0"/>
              <a:t>Markovian</a:t>
            </a:r>
            <a:r>
              <a:rPr lang="en-GB" dirty="0" smtClean="0"/>
              <a:t> Analysis of production Lines with Coxian-2 service times, </a:t>
            </a:r>
            <a:r>
              <a:rPr lang="en-GB" i="1" dirty="0" smtClean="0"/>
              <a:t>International Transactions in </a:t>
            </a:r>
            <a:r>
              <a:rPr lang="en-US" i="1" dirty="0" smtClean="0"/>
              <a:t>Ο</a:t>
            </a:r>
            <a:r>
              <a:rPr lang="en-GB" i="1" dirty="0" err="1" smtClean="0"/>
              <a:t>perations</a:t>
            </a:r>
            <a:r>
              <a:rPr lang="en-GB" i="1" dirty="0" smtClean="0"/>
              <a:t> Research, </a:t>
            </a:r>
            <a:r>
              <a:rPr lang="en-GB" dirty="0" smtClean="0"/>
              <a:t>Vol. 6, pp. 495–524</a:t>
            </a:r>
            <a:endParaRPr lang="el-GR" dirty="0" smtClean="0"/>
          </a:p>
          <a:p>
            <a:r>
              <a:rPr lang="en-GB" dirty="0" smtClean="0"/>
              <a:t> </a:t>
            </a:r>
            <a:r>
              <a:rPr lang="en-US" dirty="0" err="1" smtClean="0"/>
              <a:t>Vidalis</a:t>
            </a:r>
            <a:r>
              <a:rPr lang="en-US" dirty="0" smtClean="0"/>
              <a:t> M .I., Papadopoulos H.T. , “A recursive algorithm for generating transition matrix of </a:t>
            </a:r>
            <a:r>
              <a:rPr lang="en-US" dirty="0" err="1" smtClean="0"/>
              <a:t>multistation</a:t>
            </a:r>
            <a:r>
              <a:rPr lang="en-US" dirty="0" smtClean="0"/>
              <a:t> </a:t>
            </a:r>
            <a:r>
              <a:rPr lang="en-US" dirty="0" err="1" smtClean="0"/>
              <a:t>multiserver</a:t>
            </a:r>
            <a:r>
              <a:rPr lang="en-US" dirty="0" smtClean="0"/>
              <a:t> exponential reliable </a:t>
            </a:r>
            <a:r>
              <a:rPr lang="en-US" dirty="0" err="1" smtClean="0"/>
              <a:t>queueing</a:t>
            </a:r>
            <a:r>
              <a:rPr lang="en-US" dirty="0" smtClean="0"/>
              <a:t> networks” , Computers and Operational Research </a:t>
            </a:r>
            <a:r>
              <a:rPr lang="en-US" dirty="0" err="1" smtClean="0"/>
              <a:t>vol</a:t>
            </a:r>
            <a:r>
              <a:rPr lang="en-US" dirty="0" smtClean="0"/>
              <a:t> 28 (9) pp 853-883</a:t>
            </a:r>
            <a:endParaRPr lang="el-GR" dirty="0" smtClean="0"/>
          </a:p>
          <a:p>
            <a:endParaRPr lang="el-GR" dirty="0"/>
          </a:p>
        </p:txBody>
      </p:sp>
      <p:sp>
        <p:nvSpPr>
          <p:cNvPr id="2" name="1 - Τίτλος"/>
          <p:cNvSpPr>
            <a:spLocks noGrp="1"/>
          </p:cNvSpPr>
          <p:nvPr>
            <p:ph type="title"/>
          </p:nvPr>
        </p:nvSpPr>
        <p:spPr/>
        <p:txBody>
          <a:bodyPr/>
          <a:lstStyle/>
          <a:p>
            <a:r>
              <a:rPr lang="en-US" smtClean="0"/>
              <a:t>REFERENCES</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31</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algn="ctr"/>
            <a:r>
              <a:rPr lang="en-US" u="sng" dirty="0" smtClean="0"/>
              <a:t>Concerning phase type distributions</a:t>
            </a:r>
            <a:r>
              <a:rPr lang="en-US" dirty="0" smtClean="0"/>
              <a:t>. </a:t>
            </a:r>
          </a:p>
          <a:p>
            <a:pPr marL="514350" indent="-514350">
              <a:buFont typeface="+mj-lt"/>
              <a:buAutoNum type="arabicPeriod"/>
            </a:pPr>
            <a:r>
              <a:rPr lang="en-US" dirty="0" err="1" smtClean="0"/>
              <a:t>Altiok</a:t>
            </a:r>
            <a:r>
              <a:rPr lang="en-US" dirty="0" smtClean="0"/>
              <a:t> (</a:t>
            </a:r>
            <a:r>
              <a:rPr lang="en-US" dirty="0" err="1" smtClean="0"/>
              <a:t>Altiok</a:t>
            </a:r>
            <a:r>
              <a:rPr lang="en-US" dirty="0" smtClean="0"/>
              <a:t>, 1997) states their popularity derives from  a) that they describe </a:t>
            </a:r>
            <a:r>
              <a:rPr lang="en-US" dirty="0" err="1" smtClean="0"/>
              <a:t>markovian</a:t>
            </a:r>
            <a:r>
              <a:rPr lang="en-US" dirty="0" smtClean="0"/>
              <a:t> states and b) their potential for algorithmic analysis which is carried out using matrix algebra.</a:t>
            </a:r>
          </a:p>
          <a:p>
            <a:pPr marL="514350" indent="-514350">
              <a:buFont typeface="+mj-lt"/>
              <a:buAutoNum type="arabicPeriod"/>
            </a:pPr>
            <a:r>
              <a:rPr lang="en-US" dirty="0" smtClean="0"/>
              <a:t>Marshall &amp;</a:t>
            </a:r>
            <a:r>
              <a:rPr lang="en-US" dirty="0" err="1" smtClean="0"/>
              <a:t>Zenga</a:t>
            </a:r>
            <a:r>
              <a:rPr lang="en-US" dirty="0" smtClean="0"/>
              <a:t> (Marshall &amp; </a:t>
            </a:r>
            <a:r>
              <a:rPr lang="en-US" dirty="0" err="1" smtClean="0"/>
              <a:t>Zenga</a:t>
            </a:r>
            <a:r>
              <a:rPr lang="en-US" dirty="0" smtClean="0"/>
              <a:t>, 2012)   state that phase type distributions have become increasingly popular as a means of representing a variety of measures</a:t>
            </a:r>
          </a:p>
          <a:p>
            <a:pPr marL="514350" indent="-514350">
              <a:buFont typeface="+mj-lt"/>
              <a:buAutoNum type="arabicPeriod"/>
            </a:pPr>
            <a:r>
              <a:rPr lang="en-US" dirty="0" smtClean="0"/>
              <a:t>According to </a:t>
            </a:r>
            <a:r>
              <a:rPr lang="en-US" dirty="0" err="1" smtClean="0"/>
              <a:t>Altiok</a:t>
            </a:r>
            <a:r>
              <a:rPr lang="en-US" dirty="0" smtClean="0"/>
              <a:t> (</a:t>
            </a:r>
            <a:r>
              <a:rPr lang="en-US" dirty="0" err="1" smtClean="0"/>
              <a:t>Altiok</a:t>
            </a:r>
            <a:r>
              <a:rPr lang="en-US" dirty="0" smtClean="0"/>
              <a:t>, 1997) some operations on phase type distributions lead again to phase type distributions More specifically a finite mixture of phase type distributions is also a phase type distribution (</a:t>
            </a:r>
            <a:r>
              <a:rPr lang="en-US" dirty="0" err="1" smtClean="0"/>
              <a:t>hypexponential</a:t>
            </a:r>
            <a:r>
              <a:rPr lang="en-US" dirty="0" smtClean="0"/>
              <a:t>, </a:t>
            </a:r>
            <a:r>
              <a:rPr lang="en-US" dirty="0" err="1" smtClean="0"/>
              <a:t>Erlang</a:t>
            </a:r>
            <a:r>
              <a:rPr lang="en-US" dirty="0" smtClean="0"/>
              <a:t>) </a:t>
            </a:r>
          </a:p>
          <a:p>
            <a:endParaRPr lang="el-GR" dirty="0"/>
          </a:p>
        </p:txBody>
      </p:sp>
      <p:sp>
        <p:nvSpPr>
          <p:cNvPr id="2" name="1 - Τίτλος"/>
          <p:cNvSpPr>
            <a:spLocks noGrp="1"/>
          </p:cNvSpPr>
          <p:nvPr>
            <p:ph type="title"/>
          </p:nvPr>
        </p:nvSpPr>
        <p:spPr/>
        <p:txBody>
          <a:bodyPr/>
          <a:lstStyle/>
          <a:p>
            <a:r>
              <a:rPr lang="en-US" dirty="0" smtClean="0"/>
              <a:t>LITERATURE REVIEW 1/7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4</a:t>
            </a:fld>
            <a:endParaRPr lang="el-G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pPr algn="ctr"/>
            <a:r>
              <a:rPr lang="en-US" u="sng" dirty="0" smtClean="0"/>
              <a:t>Mixture of  phase type distributions</a:t>
            </a:r>
          </a:p>
          <a:p>
            <a:pPr algn="just"/>
            <a:r>
              <a:rPr lang="en-US" dirty="0" smtClean="0"/>
              <a:t>A mixture of phase type distributions is also the broad category of phase type distributions  called Generalized </a:t>
            </a:r>
            <a:r>
              <a:rPr lang="en-US" dirty="0" err="1" smtClean="0"/>
              <a:t>Erlang</a:t>
            </a:r>
            <a:r>
              <a:rPr lang="en-US" dirty="0" smtClean="0"/>
              <a:t> distributions  or </a:t>
            </a:r>
            <a:r>
              <a:rPr lang="en-US" dirty="0" err="1" smtClean="0"/>
              <a:t>Coxian</a:t>
            </a:r>
            <a:r>
              <a:rPr lang="en-US" dirty="0" smtClean="0"/>
              <a:t> Phase type Distributions which ate a mixture of the convolutions of exponential distributions.</a:t>
            </a:r>
          </a:p>
          <a:p>
            <a:pPr algn="just"/>
            <a:r>
              <a:rPr lang="en-US" dirty="0" smtClean="0"/>
              <a:t>Further according to </a:t>
            </a:r>
            <a:r>
              <a:rPr lang="en-US" dirty="0" err="1" smtClean="0"/>
              <a:t>Buscher</a:t>
            </a:r>
            <a:r>
              <a:rPr lang="en-US" dirty="0" smtClean="0"/>
              <a:t> &amp; </a:t>
            </a:r>
            <a:r>
              <a:rPr lang="en-US" dirty="0" err="1" smtClean="0"/>
              <a:t>Augustin</a:t>
            </a:r>
            <a:r>
              <a:rPr lang="en-US" dirty="0" smtClean="0"/>
              <a:t> (</a:t>
            </a:r>
            <a:r>
              <a:rPr lang="en-US" dirty="0" err="1" smtClean="0"/>
              <a:t>Augustin</a:t>
            </a:r>
            <a:r>
              <a:rPr lang="en-US" dirty="0" smtClean="0"/>
              <a:t> &amp; </a:t>
            </a:r>
            <a:r>
              <a:rPr lang="en-US" dirty="0" err="1" smtClean="0"/>
              <a:t>Buscher</a:t>
            </a:r>
            <a:r>
              <a:rPr lang="en-US" dirty="0" smtClean="0"/>
              <a:t>, 1988)  wide areas of application have been opened for the </a:t>
            </a:r>
            <a:r>
              <a:rPr lang="en-US" dirty="0" err="1" smtClean="0"/>
              <a:t>Coxian</a:t>
            </a:r>
            <a:r>
              <a:rPr lang="en-US" dirty="0" smtClean="0"/>
              <a:t> distribution owning to the spreading of the various methods of performance evaluation such as evaluation of queuing networks.</a:t>
            </a:r>
          </a:p>
          <a:p>
            <a:pPr algn="just"/>
            <a:r>
              <a:rPr lang="en-US" dirty="0" smtClean="0"/>
              <a:t>Moreover , according to Marshall &amp;</a:t>
            </a:r>
            <a:r>
              <a:rPr lang="en-US" dirty="0" err="1" smtClean="0"/>
              <a:t>Zenga</a:t>
            </a:r>
            <a:r>
              <a:rPr lang="en-US" dirty="0" smtClean="0"/>
              <a:t> (Marshall &amp; </a:t>
            </a:r>
            <a:r>
              <a:rPr lang="en-US" dirty="0" err="1" smtClean="0"/>
              <a:t>Zenga</a:t>
            </a:r>
            <a:r>
              <a:rPr lang="en-US" dirty="0" smtClean="0"/>
              <a:t>, 2012)“the process of </a:t>
            </a:r>
            <a:r>
              <a:rPr lang="en-US" dirty="0" err="1" smtClean="0"/>
              <a:t>Coxian</a:t>
            </a:r>
            <a:r>
              <a:rPr lang="en-US" dirty="0" smtClean="0"/>
              <a:t> phase type starts in the first transient phase so must either progress through to the next phase to the process or enter into the absorbing  state (the terminating event). If it not already in the absorbing  process will move from phase 2 to sequentially through remaining phases or leave the system</a:t>
            </a:r>
            <a:endParaRPr lang="el-GR" dirty="0"/>
          </a:p>
        </p:txBody>
      </p:sp>
      <p:sp>
        <p:nvSpPr>
          <p:cNvPr id="2" name="1 - Τίτλος"/>
          <p:cNvSpPr>
            <a:spLocks noGrp="1"/>
          </p:cNvSpPr>
          <p:nvPr>
            <p:ph type="title"/>
          </p:nvPr>
        </p:nvSpPr>
        <p:spPr/>
        <p:txBody>
          <a:bodyPr/>
          <a:lstStyle/>
          <a:p>
            <a:r>
              <a:rPr lang="en-US" dirty="0" smtClean="0"/>
              <a:t>LITERATURE REVIEW 2/7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5</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r>
              <a:rPr lang="en-US" sz="2400" b="1" u="sng" dirty="0" smtClean="0"/>
              <a:t>The characteristics of </a:t>
            </a:r>
            <a:r>
              <a:rPr lang="en-US" sz="2400" b="1" u="sng" dirty="0" err="1" smtClean="0"/>
              <a:t>Coxian</a:t>
            </a:r>
            <a:r>
              <a:rPr lang="en-US" sz="2400" b="1" u="sng" dirty="0" smtClean="0"/>
              <a:t> phase type distribution are </a:t>
            </a:r>
          </a:p>
          <a:p>
            <a:pPr marL="514350" lvl="0" indent="-514350">
              <a:buFont typeface="+mj-lt"/>
              <a:buAutoNum type="arabicPeriod"/>
            </a:pPr>
            <a:r>
              <a:rPr lang="en-US" dirty="0" err="1" smtClean="0"/>
              <a:t>Coxian</a:t>
            </a:r>
            <a:r>
              <a:rPr lang="en-US" dirty="0" smtClean="0"/>
              <a:t> phase type distribution is characterized by the “</a:t>
            </a:r>
            <a:r>
              <a:rPr lang="en-US" dirty="0" err="1" smtClean="0"/>
              <a:t>memorylessness</a:t>
            </a:r>
            <a:r>
              <a:rPr lang="en-US" dirty="0" smtClean="0"/>
              <a:t>” which offers the Markov- property </a:t>
            </a:r>
            <a:endParaRPr lang="el-GR" dirty="0" smtClean="0"/>
          </a:p>
          <a:p>
            <a:pPr marL="514350" lvl="0" indent="-514350">
              <a:buFont typeface="+mj-lt"/>
              <a:buAutoNum type="arabicPeriod"/>
            </a:pPr>
            <a:r>
              <a:rPr lang="en-US" dirty="0" err="1" smtClean="0"/>
              <a:t>Coxian</a:t>
            </a:r>
            <a:r>
              <a:rPr lang="en-US" dirty="0" smtClean="0"/>
              <a:t> phase type distribution is a generalization of </a:t>
            </a:r>
            <a:r>
              <a:rPr lang="en-US" dirty="0" err="1" smtClean="0"/>
              <a:t>Erlang</a:t>
            </a:r>
            <a:r>
              <a:rPr lang="en-US" dirty="0" smtClean="0"/>
              <a:t> phase type distribution </a:t>
            </a:r>
            <a:endParaRPr lang="el-GR" dirty="0" smtClean="0"/>
          </a:p>
          <a:p>
            <a:pPr marL="514350" lvl="0" indent="-514350">
              <a:buFont typeface="+mj-lt"/>
              <a:buAutoNum type="arabicPeriod"/>
            </a:pPr>
            <a:r>
              <a:rPr lang="en-US" dirty="0" smtClean="0"/>
              <a:t>It has rational Laplace transformation </a:t>
            </a:r>
            <a:endParaRPr lang="el-GR" dirty="0" smtClean="0"/>
          </a:p>
          <a:p>
            <a:pPr algn="just"/>
            <a:endParaRPr lang="el-GR" dirty="0" smtClean="0"/>
          </a:p>
          <a:p>
            <a:endParaRPr lang="el-GR" dirty="0"/>
          </a:p>
        </p:txBody>
      </p:sp>
      <p:sp>
        <p:nvSpPr>
          <p:cNvPr id="2" name="1 - Τίτλος"/>
          <p:cNvSpPr>
            <a:spLocks noGrp="1"/>
          </p:cNvSpPr>
          <p:nvPr>
            <p:ph type="title"/>
          </p:nvPr>
        </p:nvSpPr>
        <p:spPr/>
        <p:txBody>
          <a:bodyPr/>
          <a:lstStyle/>
          <a:p>
            <a:r>
              <a:rPr lang="en-US" dirty="0" smtClean="0"/>
              <a:t>LITERATURE REVIEW 3/7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6</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ctr"/>
            <a:r>
              <a:rPr lang="en-US" b="1" u="sng" dirty="0" smtClean="0"/>
              <a:t>Supply interruptions</a:t>
            </a:r>
          </a:p>
          <a:p>
            <a:pPr algn="just"/>
            <a:r>
              <a:rPr lang="en-US" dirty="0" err="1" smtClean="0"/>
              <a:t>Altiok</a:t>
            </a:r>
            <a:r>
              <a:rPr lang="en-US" dirty="0" smtClean="0"/>
              <a:t> (</a:t>
            </a:r>
            <a:r>
              <a:rPr lang="en-US" dirty="0" err="1" smtClean="0"/>
              <a:t>Altiok</a:t>
            </a:r>
            <a:r>
              <a:rPr lang="en-US" dirty="0" smtClean="0"/>
              <a:t>, 1997) provides a theoretical framework of the modeling process for supply interruptions or production systems breakdowns</a:t>
            </a:r>
          </a:p>
          <a:p>
            <a:pPr algn="just"/>
            <a:r>
              <a:rPr lang="en-US" dirty="0" err="1" smtClean="0"/>
              <a:t>Altiok</a:t>
            </a:r>
            <a:r>
              <a:rPr lang="en-US" dirty="0" smtClean="0"/>
              <a:t> (</a:t>
            </a:r>
            <a:r>
              <a:rPr lang="en-US" dirty="0" err="1" smtClean="0"/>
              <a:t>Altiok</a:t>
            </a:r>
            <a:r>
              <a:rPr lang="en-US" dirty="0" smtClean="0"/>
              <a:t>, 1997) states “failure process is characterized by the statistical properties of time between consecutive failures or by the counting process that keeps track of the number of failures”. Repair time is clearly thought as a loss of production time. </a:t>
            </a:r>
          </a:p>
          <a:p>
            <a:pPr algn="just"/>
            <a:r>
              <a:rPr lang="en-US" dirty="0" smtClean="0"/>
              <a:t>Failures occur </a:t>
            </a:r>
          </a:p>
          <a:p>
            <a:pPr marL="971550" lvl="1" indent="-514350" algn="just">
              <a:buFont typeface="+mj-lt"/>
              <a:buAutoNum type="arabicPeriod"/>
            </a:pPr>
            <a:r>
              <a:rPr lang="en-US" dirty="0" smtClean="0"/>
              <a:t>while machines are actually processing jobs, and such kind of failures characterize as operation dependent whereas </a:t>
            </a:r>
          </a:p>
          <a:p>
            <a:pPr marL="971550" lvl="1" indent="-514350" algn="just">
              <a:buFont typeface="+mj-lt"/>
              <a:buAutoNum type="arabicPeriod"/>
            </a:pPr>
            <a:r>
              <a:rPr lang="en-US" dirty="0" smtClean="0"/>
              <a:t>homogenously in time regardless of the machine status and this kind of failures is characterized as operation independent</a:t>
            </a:r>
            <a:endParaRPr lang="el-GR" b="1" u="sng" dirty="0"/>
          </a:p>
        </p:txBody>
      </p:sp>
      <p:sp>
        <p:nvSpPr>
          <p:cNvPr id="2" name="1 - Τίτλος"/>
          <p:cNvSpPr>
            <a:spLocks noGrp="1"/>
          </p:cNvSpPr>
          <p:nvPr>
            <p:ph type="title"/>
          </p:nvPr>
        </p:nvSpPr>
        <p:spPr/>
        <p:txBody>
          <a:bodyPr/>
          <a:lstStyle/>
          <a:p>
            <a:r>
              <a:rPr lang="en-US" dirty="0" smtClean="0"/>
              <a:t>LITERATURE REVIEW 4/7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472518" cy="4972072"/>
          </a:xfrm>
        </p:spPr>
        <p:txBody>
          <a:bodyPr>
            <a:normAutofit fontScale="92500" lnSpcReduction="20000"/>
          </a:bodyPr>
          <a:lstStyle/>
          <a:p>
            <a:pPr algn="ctr"/>
            <a:r>
              <a:rPr lang="en-US" b="1" u="sng" dirty="0" smtClean="0"/>
              <a:t>Modeling failures </a:t>
            </a:r>
          </a:p>
          <a:p>
            <a:pPr marL="514350" indent="-514350" algn="just">
              <a:buFont typeface="+mj-lt"/>
              <a:buAutoNum type="arabicPeriod"/>
            </a:pPr>
            <a:r>
              <a:rPr lang="en-US" dirty="0" err="1" smtClean="0"/>
              <a:t>Altiok</a:t>
            </a:r>
            <a:r>
              <a:rPr lang="en-US" dirty="0" smtClean="0"/>
              <a:t> (</a:t>
            </a:r>
            <a:r>
              <a:rPr lang="en-US" dirty="0" err="1" smtClean="0"/>
              <a:t>Altiok</a:t>
            </a:r>
            <a:r>
              <a:rPr lang="en-US" dirty="0" smtClean="0"/>
              <a:t>, 1997) also provides the two approaches to model failures</a:t>
            </a:r>
          </a:p>
          <a:p>
            <a:pPr marL="914400" lvl="1" indent="-514350" algn="just">
              <a:buFont typeface="+mj-lt"/>
              <a:buAutoNum type="alphaLcParenR"/>
            </a:pPr>
            <a:r>
              <a:rPr lang="en-US" dirty="0" smtClean="0"/>
              <a:t>to treat failures and repairs as active elements in the problem and</a:t>
            </a:r>
          </a:p>
          <a:p>
            <a:pPr marL="914400" lvl="1" indent="-514350" algn="just">
              <a:buFont typeface="+mj-lt"/>
              <a:buAutoNum type="alphaLcParenR"/>
            </a:pPr>
            <a:r>
              <a:rPr lang="en-US" dirty="0" smtClean="0"/>
              <a:t>to incorporate them ( failures and repairs) into the time a unit spends on the machine eliminating by this way the concept of failures</a:t>
            </a:r>
          </a:p>
          <a:p>
            <a:pPr marL="514350" indent="-514350" algn="just">
              <a:buFont typeface="+mj-lt"/>
              <a:buAutoNum type="arabicPeriod"/>
            </a:pPr>
            <a:r>
              <a:rPr lang="en-US" dirty="0" err="1" smtClean="0"/>
              <a:t>Altiok</a:t>
            </a:r>
            <a:r>
              <a:rPr lang="en-US" dirty="0" smtClean="0"/>
              <a:t> (</a:t>
            </a:r>
            <a:r>
              <a:rPr lang="en-US" dirty="0" err="1" smtClean="0"/>
              <a:t>Altiok</a:t>
            </a:r>
            <a:r>
              <a:rPr lang="en-US" dirty="0" smtClean="0"/>
              <a:t>, 1997) also stresses on the importance of </a:t>
            </a:r>
            <a:r>
              <a:rPr lang="en-US" sz="3000" b="1" u="sng" dirty="0" smtClean="0"/>
              <a:t>the process completion time </a:t>
            </a:r>
            <a:r>
              <a:rPr lang="en-US" dirty="0" smtClean="0"/>
              <a:t>which refers to the random variable of a time a job spends on the processor referred to as the process completion time and denoted by C.</a:t>
            </a:r>
          </a:p>
          <a:p>
            <a:pPr marL="514350" indent="-514350" algn="just">
              <a:buFont typeface="+mj-lt"/>
              <a:buAutoNum type="arabicPeriod"/>
            </a:pPr>
            <a:r>
              <a:rPr lang="en-US" dirty="0" smtClean="0"/>
              <a:t>On our paper we adopt the second approach to model supply interruptions</a:t>
            </a:r>
            <a:endParaRPr lang="el-GR" dirty="0"/>
          </a:p>
        </p:txBody>
      </p:sp>
      <p:sp>
        <p:nvSpPr>
          <p:cNvPr id="2" name="1 - Τίτλος"/>
          <p:cNvSpPr>
            <a:spLocks noGrp="1"/>
          </p:cNvSpPr>
          <p:nvPr>
            <p:ph type="title"/>
          </p:nvPr>
        </p:nvSpPr>
        <p:spPr/>
        <p:txBody>
          <a:bodyPr/>
          <a:lstStyle/>
          <a:p>
            <a:r>
              <a:rPr lang="en-US" dirty="0" smtClean="0"/>
              <a:t>LITERATURE REVIEW 5/7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8</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00634"/>
          </a:xfrm>
        </p:spPr>
        <p:txBody>
          <a:bodyPr>
            <a:normAutofit fontScale="85000" lnSpcReduction="10000"/>
          </a:bodyPr>
          <a:lstStyle/>
          <a:p>
            <a:pPr algn="ctr"/>
            <a:r>
              <a:rPr lang="en-US" b="1" u="sng" dirty="0" smtClean="0"/>
              <a:t>Modeling failures and supply chain systems </a:t>
            </a:r>
          </a:p>
          <a:p>
            <a:pPr algn="just"/>
            <a:r>
              <a:rPr lang="en-US" dirty="0" err="1" smtClean="0"/>
              <a:t>Mohebbi</a:t>
            </a:r>
            <a:r>
              <a:rPr lang="en-US" dirty="0" smtClean="0"/>
              <a:t> (</a:t>
            </a:r>
            <a:r>
              <a:rPr lang="en-US" dirty="0" err="1" smtClean="0"/>
              <a:t>Mohebbi</a:t>
            </a:r>
            <a:r>
              <a:rPr lang="en-US" dirty="0" smtClean="0"/>
              <a:t>, 2003) modeled style ON/OFF supply interruptions as a stochastic model with stochastic demand and lead time (RESTART model) </a:t>
            </a:r>
          </a:p>
          <a:p>
            <a:pPr algn="just"/>
            <a:r>
              <a:rPr lang="en-US" dirty="0" err="1" smtClean="0"/>
              <a:t>Mohebbi</a:t>
            </a:r>
            <a:r>
              <a:rPr lang="en-US" dirty="0" smtClean="0"/>
              <a:t> and </a:t>
            </a:r>
            <a:r>
              <a:rPr lang="en-US" dirty="0" err="1" smtClean="0"/>
              <a:t>Hao</a:t>
            </a:r>
            <a:r>
              <a:rPr lang="en-US" dirty="0" smtClean="0"/>
              <a:t> (</a:t>
            </a:r>
            <a:r>
              <a:rPr lang="en-US" dirty="0" err="1" smtClean="0"/>
              <a:t>Mohebbi</a:t>
            </a:r>
            <a:r>
              <a:rPr lang="en-US" dirty="0" smtClean="0"/>
              <a:t> &amp; </a:t>
            </a:r>
            <a:r>
              <a:rPr lang="en-US" dirty="0" err="1" smtClean="0"/>
              <a:t>Hao</a:t>
            </a:r>
            <a:r>
              <a:rPr lang="en-US" dirty="0" smtClean="0"/>
              <a:t>, 2006) modeled the supply interruptions of a  continuous review inventory system with compound Poisson demand, </a:t>
            </a:r>
            <a:r>
              <a:rPr lang="en-US" dirty="0" err="1" smtClean="0"/>
              <a:t>Erlangian</a:t>
            </a:r>
            <a:r>
              <a:rPr lang="en-US" dirty="0" smtClean="0"/>
              <a:t> lead times, lost sales and (s, Q) type control policy according to a two state continuous time homogenous Markov Chain. (RESUME model) </a:t>
            </a:r>
          </a:p>
          <a:p>
            <a:pPr algn="just"/>
            <a:r>
              <a:rPr lang="en-US" dirty="0" smtClean="0"/>
              <a:t>On </a:t>
            </a:r>
            <a:r>
              <a:rPr lang="en-US" dirty="0" err="1" smtClean="0"/>
              <a:t>Mohebbi</a:t>
            </a:r>
            <a:r>
              <a:rPr lang="en-US" dirty="0" smtClean="0"/>
              <a:t> and </a:t>
            </a:r>
            <a:r>
              <a:rPr lang="en-US" dirty="0" err="1" smtClean="0"/>
              <a:t>Hao</a:t>
            </a:r>
            <a:r>
              <a:rPr lang="en-US" dirty="0" smtClean="0"/>
              <a:t>  paper (</a:t>
            </a:r>
            <a:r>
              <a:rPr lang="en-US" dirty="0" err="1" smtClean="0"/>
              <a:t>Mohebbi</a:t>
            </a:r>
            <a:r>
              <a:rPr lang="en-US" dirty="0" smtClean="0"/>
              <a:t> &amp; </a:t>
            </a:r>
            <a:r>
              <a:rPr lang="en-US" dirty="0" err="1" smtClean="0"/>
              <a:t>Hao</a:t>
            </a:r>
            <a:r>
              <a:rPr lang="en-US" dirty="0" smtClean="0"/>
              <a:t>, 2007) a comparison of the two previously analyzed models is offered. The first model is named as RESTART model whereas the second model is named as RESUME</a:t>
            </a:r>
            <a:endParaRPr lang="en-US" b="1" u="sng" dirty="0" smtClean="0"/>
          </a:p>
          <a:p>
            <a:endParaRPr lang="el-GR" dirty="0"/>
          </a:p>
        </p:txBody>
      </p:sp>
      <p:sp>
        <p:nvSpPr>
          <p:cNvPr id="2" name="1 - Τίτλος"/>
          <p:cNvSpPr>
            <a:spLocks noGrp="1"/>
          </p:cNvSpPr>
          <p:nvPr>
            <p:ph type="title"/>
          </p:nvPr>
        </p:nvSpPr>
        <p:spPr/>
        <p:txBody>
          <a:bodyPr/>
          <a:lstStyle/>
          <a:p>
            <a:r>
              <a:rPr lang="en-US" dirty="0" smtClean="0"/>
              <a:t>LITERATURE REVIEW 6/7 </a:t>
            </a:r>
            <a:endParaRPr lang="el-GR" dirty="0"/>
          </a:p>
        </p:txBody>
      </p:sp>
      <p:sp>
        <p:nvSpPr>
          <p:cNvPr id="4" name="Θέση αριθμού διαφάνειας 3"/>
          <p:cNvSpPr>
            <a:spLocks noGrp="1"/>
          </p:cNvSpPr>
          <p:nvPr>
            <p:ph type="sldNum" sz="quarter" idx="12"/>
          </p:nvPr>
        </p:nvSpPr>
        <p:spPr/>
        <p:txBody>
          <a:bodyPr/>
          <a:lstStyle/>
          <a:p>
            <a:fld id="{D3F1D1C4-C2D9-4231-9FB2-B2D9D97AA41D}" type="slidenum">
              <a:rPr lang="el-GR" smtClean="0"/>
              <a:pPr/>
              <a:t>9</a:t>
            </a:fld>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TotalTime>
  <Words>2450</Words>
  <Application>Microsoft Office PowerPoint</Application>
  <PresentationFormat>Προβολή στην οθόνη (4:3)</PresentationFormat>
  <Paragraphs>348</Paragraphs>
  <Slides>31</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31</vt:i4>
      </vt:variant>
    </vt:vector>
  </HeadingPairs>
  <TitlesOfParts>
    <vt:vector size="38" baseType="lpstr">
      <vt:lpstr>Calibri</vt:lpstr>
      <vt:lpstr>Lucida Sans Unicode</vt:lpstr>
      <vt:lpstr>Times New Roman</vt:lpstr>
      <vt:lpstr>Verdana</vt:lpstr>
      <vt:lpstr>Wingdings 2</vt:lpstr>
      <vt:lpstr>Wingdings 3</vt:lpstr>
      <vt:lpstr>Συγκέντρωση</vt:lpstr>
      <vt:lpstr>  10th Conference on Stochastic Models of Manufacturing and Service Operations (SMMSO 2015)  </vt:lpstr>
      <vt:lpstr>AGENDA </vt:lpstr>
      <vt:lpstr>INTRODUCTION </vt:lpstr>
      <vt:lpstr>LITERATURE REVIEW 1/7 </vt:lpstr>
      <vt:lpstr>LITERATURE REVIEW 2/7 </vt:lpstr>
      <vt:lpstr>LITERATURE REVIEW 3/7 </vt:lpstr>
      <vt:lpstr>LITERATURE REVIEW 4/7 </vt:lpstr>
      <vt:lpstr>LITERATURE REVIEW 5/7 </vt:lpstr>
      <vt:lpstr>LITERATURE REVIEW 6/7 </vt:lpstr>
      <vt:lpstr>LITERATURE REVIEW 7/7 </vt:lpstr>
      <vt:lpstr>SYSTEM  DESCRIPTION </vt:lpstr>
      <vt:lpstr>SYSTEM DESCRIPTION </vt:lpstr>
      <vt:lpstr> MODEL DESCRIPTION </vt:lpstr>
      <vt:lpstr> MODELLING THE TWO PROCESS FLOWS FOR SUPPLIERS  </vt:lpstr>
      <vt:lpstr>MODELLING THE TWO PROCESS FLOWS FOR DISTRIBUTION CENTER</vt:lpstr>
      <vt:lpstr>MODEL DESCRIPTION</vt:lpstr>
      <vt:lpstr>Notations of Coxian approach </vt:lpstr>
      <vt:lpstr>Notations for exponential approach  </vt:lpstr>
      <vt:lpstr> TRANSFORMATION  OF EXPONENTIALLY SERViCES, BREAKDOWNS  AND  REPAIR TIMES  TO AN EQUIVALENT  COXIAN  -2 PTD  </vt:lpstr>
      <vt:lpstr> Solution process to evaluate the vector of stationary probabilities </vt:lpstr>
      <vt:lpstr>Solution Process-The general structure of the transition matrix</vt:lpstr>
      <vt:lpstr>Solution process to evaluate the vector of stationary probabilities</vt:lpstr>
      <vt:lpstr>Numerical Results </vt:lpstr>
      <vt:lpstr>Numerical Results </vt:lpstr>
      <vt:lpstr>Table of results :Comparison between Coxian and Exponential approach</vt:lpstr>
      <vt:lpstr> Matching throughput for exponential and Coxian -2 distributions for K=3 suppliers  (figure)  </vt:lpstr>
      <vt:lpstr> Matching WIP for exponential and Coxian -2 distributionsfor K=3 suppliers (Figure)   </vt:lpstr>
      <vt:lpstr>Conclusions </vt:lpstr>
      <vt:lpstr>Further Research </vt:lpstr>
      <vt:lpstr>REFERENCES </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10th Conference on Stochastic Models of Manufacturing and Service Operations (SMMSO 2015)</dc:title>
  <dc:creator>user</dc:creator>
  <cp:lastModifiedBy>xaris brisagotis</cp:lastModifiedBy>
  <cp:revision>39</cp:revision>
  <dcterms:created xsi:type="dcterms:W3CDTF">2015-05-15T08:22:35Z</dcterms:created>
  <dcterms:modified xsi:type="dcterms:W3CDTF">2015-06-04T21:51:38Z</dcterms:modified>
</cp:coreProperties>
</file>